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64" d="100"/>
          <a:sy n="64" d="100"/>
        </p:scale>
        <p:origin x="-9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764704"/>
            <a:ext cx="6172200" cy="4198618"/>
          </a:xfrm>
        </p:spPr>
        <p:txBody>
          <a:bodyPr>
            <a:noAutofit/>
          </a:bodyPr>
          <a:lstStyle/>
          <a:p>
            <a:pPr algn="ctr"/>
            <a:r>
              <a:rPr lang="ru-RU" sz="4400" b="0" dirty="0" smtClean="0"/>
              <a:t>«</a:t>
            </a:r>
            <a:r>
              <a:rPr lang="ru-RU" sz="4400" b="0" dirty="0" err="1" smtClean="0"/>
              <a:t>Л</a:t>
            </a:r>
            <a:r>
              <a:rPr lang="ru-RU" sz="4400" dirty="0" err="1" smtClean="0"/>
              <a:t>эпбук</a:t>
            </a:r>
            <a:r>
              <a:rPr lang="ru-RU" sz="4400" dirty="0" smtClean="0"/>
              <a:t> </a:t>
            </a:r>
            <a:r>
              <a:rPr lang="sah-RU" sz="4400" dirty="0" smtClean="0"/>
              <a:t>  </a:t>
            </a:r>
            <a:r>
              <a:rPr lang="sah-RU" sz="4400" dirty="0" smtClean="0"/>
              <a:t>как  вид </a:t>
            </a:r>
            <a:r>
              <a:rPr lang="ru-RU" sz="4400" dirty="0" smtClean="0"/>
              <a:t> совместной деятельности взрослого и детей».</a:t>
            </a:r>
            <a:endParaRPr lang="ru-RU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ымянный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5853847" cy="3861048"/>
          </a:xfrm>
          <a:prstGeom prst="rect">
            <a:avLst/>
          </a:prstGeom>
        </p:spPr>
      </p:pic>
      <p:pic>
        <p:nvPicPr>
          <p:cNvPr id="5" name="Рисунок 4" descr="ВВ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504910"/>
            <a:ext cx="5364088" cy="43530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Что такое </a:t>
            </a:r>
            <a:r>
              <a:rPr lang="ru-RU" b="1" dirty="0" err="1" smtClean="0">
                <a:solidFill>
                  <a:schemeClr val="tx1"/>
                </a:solidFill>
              </a:rPr>
              <a:t>лэпбук</a:t>
            </a:r>
            <a:r>
              <a:rPr lang="ru-RU" b="1" dirty="0" smtClean="0">
                <a:solidFill>
                  <a:schemeClr val="tx1"/>
                </a:solidFill>
              </a:rPr>
              <a:t>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980728"/>
            <a:ext cx="7467600" cy="4873752"/>
          </a:xfrm>
        </p:spPr>
        <p:txBody>
          <a:bodyPr/>
          <a:lstStyle/>
          <a:p>
            <a:r>
              <a:rPr lang="sah-RU" dirty="0" smtClean="0"/>
              <a:t> Лэпбук (</a:t>
            </a:r>
            <a:r>
              <a:rPr lang="en-US" dirty="0" err="1" smtClean="0"/>
              <a:t>lapbook</a:t>
            </a:r>
            <a:r>
              <a:rPr lang="ru-RU" dirty="0" smtClean="0"/>
              <a:t>) –в дословном переводе с </a:t>
            </a:r>
            <a:r>
              <a:rPr lang="ru-RU" dirty="0" smtClean="0"/>
              <a:t>английского </a:t>
            </a:r>
            <a:r>
              <a:rPr lang="ru-RU" dirty="0" smtClean="0"/>
              <a:t>значит «наколенная книга</a:t>
            </a:r>
            <a:r>
              <a:rPr lang="ru-RU" dirty="0" smtClean="0"/>
              <a:t>»</a:t>
            </a:r>
          </a:p>
          <a:p>
            <a:r>
              <a:rPr lang="ru-RU" dirty="0" err="1" smtClean="0"/>
              <a:t>Лэпбук</a:t>
            </a:r>
            <a:r>
              <a:rPr lang="ru-RU" dirty="0" smtClean="0"/>
              <a:t> - это книжка-раскладушка с кармашками, дверками, окошками, вкладками и подвижными деталями, в которую помещены материалы на одну тему</a:t>
            </a:r>
            <a:endParaRPr lang="ru-RU" dirty="0"/>
          </a:p>
        </p:txBody>
      </p:sp>
      <p:pic>
        <p:nvPicPr>
          <p:cNvPr id="4" name="Рисунок 3" descr="b_php6WoTt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356992"/>
            <a:ext cx="4124330" cy="3096344"/>
          </a:xfrm>
          <a:prstGeom prst="rect">
            <a:avLst/>
          </a:prstGeom>
        </p:spPr>
      </p:pic>
      <p:pic>
        <p:nvPicPr>
          <p:cNvPr id="5" name="Рисунок 4" descr="qQi-vvZ2N_Y.jpg"/>
          <p:cNvPicPr>
            <a:picLocks noChangeAspect="1"/>
          </p:cNvPicPr>
          <p:nvPr/>
        </p:nvPicPr>
        <p:blipFill>
          <a:blip r:embed="rId3" cstate="print"/>
          <a:srcRect b="5820"/>
          <a:stretch>
            <a:fillRect/>
          </a:stretch>
        </p:blipFill>
        <p:spPr>
          <a:xfrm>
            <a:off x="5220072" y="2996952"/>
            <a:ext cx="2843969" cy="35730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pPr lvl="0"/>
            <a:r>
              <a:rPr lang="sah-RU" b="1" dirty="0" smtClean="0"/>
              <a:t>Как сделать лэпбук?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0_fca72_190cc28e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052936"/>
            <a:ext cx="2853798" cy="3805064"/>
          </a:xfrm>
          <a:prstGeom prst="rect">
            <a:avLst/>
          </a:prstGeom>
        </p:spPr>
      </p:pic>
      <p:pic>
        <p:nvPicPr>
          <p:cNvPr id="7" name="Рисунок 6" descr="2544736713.jpg"/>
          <p:cNvPicPr>
            <a:picLocks noChangeAspect="1"/>
          </p:cNvPicPr>
          <p:nvPr/>
        </p:nvPicPr>
        <p:blipFill>
          <a:blip r:embed="rId3" cstate="print"/>
          <a:srcRect t="5556"/>
          <a:stretch>
            <a:fillRect/>
          </a:stretch>
        </p:blipFill>
        <p:spPr>
          <a:xfrm>
            <a:off x="1187624" y="620688"/>
            <a:ext cx="6271664" cy="244827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1520" y="3284984"/>
            <a:ext cx="42484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Лэпбук</a:t>
            </a:r>
            <a:r>
              <a:rPr lang="ru-RU" sz="2400" dirty="0" smtClean="0"/>
              <a:t> состоит из папки формата А3, в которую вклеиваются кармашки, книжки-раскладушки, окошки и другие детали с наглядной информацией по теме 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Зачем нужен </a:t>
            </a:r>
            <a:r>
              <a:rPr lang="ru-RU" dirty="0" err="1" smtClean="0">
                <a:solidFill>
                  <a:schemeClr val="tx1"/>
                </a:solidFill>
              </a:rPr>
              <a:t>лэпбук</a:t>
            </a:r>
            <a:r>
              <a:rPr lang="ru-RU" dirty="0" smtClean="0">
                <a:solidFill>
                  <a:schemeClr val="tx1"/>
                </a:solidFill>
              </a:rPr>
              <a:t>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764704"/>
            <a:ext cx="8496944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cap="all" dirty="0" smtClean="0"/>
              <a:t>					   «</a:t>
            </a:r>
            <a:r>
              <a:rPr lang="ru-RU" sz="1800" i="1" cap="all" dirty="0" smtClean="0"/>
              <a:t>СКАЖИ МНЕ — И Я ЗАБУДУ, </a:t>
            </a:r>
          </a:p>
          <a:p>
            <a:pPr>
              <a:buNone/>
            </a:pPr>
            <a:r>
              <a:rPr lang="ru-RU" sz="1800" i="1" cap="all" dirty="0" smtClean="0"/>
              <a:t> </a:t>
            </a:r>
            <a:r>
              <a:rPr lang="ru-RU" sz="1800" i="1" cap="all" dirty="0" smtClean="0"/>
              <a:t> 				                  ПОКАЖИ МНЕ — И Я ЗАПОМНЮ, </a:t>
            </a:r>
          </a:p>
          <a:p>
            <a:pPr>
              <a:buNone/>
            </a:pPr>
            <a:r>
              <a:rPr lang="ru-RU" sz="1800" i="1" cap="all" dirty="0" smtClean="0"/>
              <a:t> </a:t>
            </a:r>
            <a:r>
              <a:rPr lang="ru-RU" sz="1800" i="1" cap="all" dirty="0" smtClean="0"/>
              <a:t>				                  ДАЙ МНЕ СДЕЛАТЬ — И Я ПОЙМУ.»</a:t>
            </a:r>
          </a:p>
          <a:p>
            <a:pPr>
              <a:buNone/>
            </a:pPr>
            <a:r>
              <a:rPr lang="ru-RU" sz="1800" i="1" cap="all" dirty="0" smtClean="0"/>
              <a:t>                                                                                                         КОНФУЦИЙ </a:t>
            </a:r>
            <a:endParaRPr lang="ru-RU" sz="1800" b="1" cap="all" dirty="0" smtClean="0"/>
          </a:p>
          <a:p>
            <a:r>
              <a:rPr lang="sah-RU" dirty="0" smtClean="0"/>
              <a:t>Лэпбук </a:t>
            </a:r>
            <a:r>
              <a:rPr lang="ru-RU" dirty="0" smtClean="0"/>
              <a:t>помогает ребенку по своему желанию организовать информацию по изучаемой теме и лучше понять и запомнить </a:t>
            </a:r>
            <a:r>
              <a:rPr lang="ru-RU" dirty="0" smtClean="0"/>
              <a:t>материал. </a:t>
            </a:r>
          </a:p>
          <a:p>
            <a:r>
              <a:rPr lang="ru-RU" dirty="0" smtClean="0"/>
              <a:t> Это отличный способ для повторения пройденного. В любое удобное время ребенок просто открывает </a:t>
            </a:r>
            <a:r>
              <a:rPr lang="ru-RU" dirty="0" err="1" smtClean="0"/>
              <a:t>лэпбук</a:t>
            </a:r>
            <a:r>
              <a:rPr lang="ru-RU" dirty="0" smtClean="0"/>
              <a:t> и с радостью повторяет пройденное, рассматривая сделанную своими же руками </a:t>
            </a:r>
            <a:r>
              <a:rPr lang="ru-RU" dirty="0" smtClean="0"/>
              <a:t>книжку.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DC103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780928"/>
            <a:ext cx="5248250" cy="391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SDC10314"/>
          <p:cNvPicPr>
            <a:picLocks noChangeAspect="1" noChangeArrowheads="1"/>
          </p:cNvPicPr>
          <p:nvPr/>
        </p:nvPicPr>
        <p:blipFill>
          <a:blip r:embed="rId3" cstate="print"/>
          <a:srcRect l="22087" t="-1158" r="14749"/>
          <a:stretch>
            <a:fillRect/>
          </a:stretch>
        </p:blipFill>
        <p:spPr bwMode="auto">
          <a:xfrm>
            <a:off x="0" y="-1"/>
            <a:ext cx="3347864" cy="402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etsad-241575-14863987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0"/>
            <a:ext cx="8294281" cy="6165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rticle82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8136904" cy="6163885"/>
          </a:xfrm>
          <a:prstGeom prst="rect">
            <a:avLst/>
          </a:prstGeom>
        </p:spPr>
      </p:pic>
      <p:pic>
        <p:nvPicPr>
          <p:cNvPr id="4" name="Рисунок 3" descr="detsad-215837-14666141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76672"/>
            <a:ext cx="8260998" cy="6192688"/>
          </a:xfrm>
          <a:prstGeom prst="rect">
            <a:avLst/>
          </a:prstGeom>
        </p:spPr>
      </p:pic>
      <p:pic>
        <p:nvPicPr>
          <p:cNvPr id="5" name="Рисунок 4" descr="detsad-309174-15082301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764704"/>
            <a:ext cx="8503072" cy="5328592"/>
          </a:xfrm>
          <a:prstGeom prst="rect">
            <a:avLst/>
          </a:prstGeom>
        </p:spPr>
      </p:pic>
      <p:pic>
        <p:nvPicPr>
          <p:cNvPr id="6" name="Рисунок 5" descr="img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260648"/>
            <a:ext cx="8508437" cy="6381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404664"/>
            <a:ext cx="7467600" cy="6264696"/>
          </a:xfrm>
        </p:spPr>
        <p:txBody>
          <a:bodyPr>
            <a:noAutofit/>
          </a:bodyPr>
          <a:lstStyle/>
          <a:p>
            <a:r>
              <a:rPr lang="ru-RU" sz="3000" b="1" dirty="0" smtClean="0"/>
              <a:t>Б</a:t>
            </a:r>
            <a:r>
              <a:rPr lang="ru-RU" sz="3000" b="1" dirty="0" smtClean="0"/>
              <a:t>лагодаря </a:t>
            </a:r>
            <a:r>
              <a:rPr lang="ru-RU" sz="3000" b="1" dirty="0" smtClean="0"/>
              <a:t>совместной деятельности ребенка </a:t>
            </a:r>
            <a:r>
              <a:rPr lang="ru-RU" sz="3000" b="1" dirty="0" smtClean="0"/>
              <a:t>и взрослого, ребёнок быстрее развивается </a:t>
            </a:r>
            <a:r>
              <a:rPr lang="ru-RU" sz="3000" b="1" dirty="0" smtClean="0"/>
              <a:t>и может выполнить более сложные задания</a:t>
            </a:r>
            <a:r>
              <a:rPr lang="ru-RU" sz="3000" b="1" dirty="0" smtClean="0"/>
              <a:t>.</a:t>
            </a:r>
          </a:p>
          <a:p>
            <a:endParaRPr lang="ru-RU" sz="3000" b="1" dirty="0" smtClean="0"/>
          </a:p>
          <a:p>
            <a:r>
              <a:rPr lang="ru-RU" sz="3000" b="1" dirty="0" smtClean="0"/>
              <a:t>При </a:t>
            </a:r>
            <a:r>
              <a:rPr lang="ru-RU" sz="3000" b="1" dirty="0" smtClean="0"/>
              <a:t>совместной деятельности  </a:t>
            </a:r>
            <a:r>
              <a:rPr lang="ru-RU" sz="3000" b="1" dirty="0" smtClean="0"/>
              <a:t>у ребёнка  </a:t>
            </a:r>
            <a:r>
              <a:rPr lang="ru-RU" sz="3000" b="1" dirty="0" smtClean="0"/>
              <a:t>формирование модели поведения </a:t>
            </a:r>
            <a:r>
              <a:rPr lang="ru-RU" sz="3000" b="1" dirty="0" smtClean="0"/>
              <a:t>в </a:t>
            </a:r>
            <a:r>
              <a:rPr lang="ru-RU" sz="3000" b="1" dirty="0" smtClean="0"/>
              <a:t>дальнейшей </a:t>
            </a:r>
            <a:r>
              <a:rPr lang="ru-RU" sz="3000" b="1" dirty="0" smtClean="0"/>
              <a:t>жизни, </a:t>
            </a:r>
            <a:r>
              <a:rPr lang="ru-RU" sz="3000" b="1" dirty="0" smtClean="0"/>
              <a:t>уважения к людям, поскольку взрослый демонстрирует уважение к </a:t>
            </a:r>
            <a:r>
              <a:rPr lang="ru-RU" sz="3000" b="1" dirty="0" smtClean="0"/>
              <a:t>ребёнку и </a:t>
            </a:r>
            <a:r>
              <a:rPr lang="ru-RU" sz="3000" b="1" dirty="0" smtClean="0"/>
              <a:t>его </a:t>
            </a:r>
            <a:r>
              <a:rPr lang="ru-RU" sz="3000" b="1" dirty="0" smtClean="0"/>
              <a:t>деятельности.</a:t>
            </a:r>
            <a:endParaRPr lang="ru-RU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Ж</a:t>
            </a:r>
            <a:r>
              <a:rPr lang="ru-RU" sz="4400" b="1" dirty="0" smtClean="0">
                <a:solidFill>
                  <a:srgbClr val="FF0000"/>
                </a:solidFill>
              </a:rPr>
              <a:t>елаем вам удачи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585720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6712680" cy="4680520"/>
          </a:xfrm>
          <a:prstGeom prst="rect">
            <a:avLst/>
          </a:prstGeom>
        </p:spPr>
      </p:pic>
      <p:pic>
        <p:nvPicPr>
          <p:cNvPr id="9" name="Рисунок 8" descr="baby-0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59624" y="3738006"/>
            <a:ext cx="2916832" cy="3119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</TotalTime>
  <Words>107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«Лэпбук   как  вид  совместной деятельности взрослого и детей».</vt:lpstr>
      <vt:lpstr>Что такое лэпбук?</vt:lpstr>
      <vt:lpstr>Как сделать лэпбук? </vt:lpstr>
      <vt:lpstr>Зачем нужен лэпбук?</vt:lpstr>
      <vt:lpstr>Слайд 5</vt:lpstr>
      <vt:lpstr>Слайд 6</vt:lpstr>
      <vt:lpstr>Слайд 7</vt:lpstr>
      <vt:lpstr>Слайд 8</vt:lpstr>
      <vt:lpstr>Желаем вам удачи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«Лэпбук   как  вид  совместной деятельности взрослого и детей».</dc:title>
  <dc:creator>User</dc:creator>
  <cp:lastModifiedBy>User</cp:lastModifiedBy>
  <cp:revision>5</cp:revision>
  <dcterms:created xsi:type="dcterms:W3CDTF">2017-11-14T01:54:44Z</dcterms:created>
  <dcterms:modified xsi:type="dcterms:W3CDTF">2017-11-14T02:45:17Z</dcterms:modified>
</cp:coreProperties>
</file>