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93" r:id="rId6"/>
    <p:sldId id="265" r:id="rId7"/>
    <p:sldId id="260" r:id="rId8"/>
    <p:sldId id="282" r:id="rId9"/>
    <p:sldId id="283" r:id="rId10"/>
    <p:sldId id="262" r:id="rId11"/>
    <p:sldId id="292" r:id="rId12"/>
    <p:sldId id="264" r:id="rId13"/>
    <p:sldId id="290" r:id="rId14"/>
    <p:sldId id="284" r:id="rId15"/>
    <p:sldId id="291" r:id="rId16"/>
    <p:sldId id="263" r:id="rId17"/>
    <p:sldId id="268" r:id="rId18"/>
    <p:sldId id="267" r:id="rId19"/>
    <p:sldId id="287" r:id="rId20"/>
    <p:sldId id="288" r:id="rId21"/>
    <p:sldId id="269" r:id="rId22"/>
    <p:sldId id="270" r:id="rId23"/>
    <p:sldId id="271" r:id="rId24"/>
    <p:sldId id="294" r:id="rId25"/>
    <p:sldId id="273" r:id="rId26"/>
    <p:sldId id="274" r:id="rId27"/>
    <p:sldId id="286" r:id="rId28"/>
    <p:sldId id="295" r:id="rId29"/>
    <p:sldId id="275" r:id="rId30"/>
    <p:sldId id="276" r:id="rId31"/>
    <p:sldId id="300" r:id="rId32"/>
    <p:sldId id="278" r:id="rId33"/>
    <p:sldId id="279" r:id="rId34"/>
    <p:sldId id="280" r:id="rId35"/>
    <p:sldId id="296" r:id="rId36"/>
    <p:sldId id="298" r:id="rId37"/>
    <p:sldId id="299"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5" autoAdjust="0"/>
    <p:restoredTop sz="87276" autoAdjust="0"/>
  </p:normalViewPr>
  <p:slideViewPr>
    <p:cSldViewPr>
      <p:cViewPr varScale="1">
        <p:scale>
          <a:sx n="63" d="100"/>
          <a:sy n="63" d="100"/>
        </p:scale>
        <p:origin x="-78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2F2898-8D5D-4653-A428-ED4B254F959F}" type="datetimeFigureOut">
              <a:rPr lang="ru-RU" smtClean="0"/>
              <a:pPr/>
              <a:t>12.10.2016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CA1EC1-66FB-4D95-ABE1-3CFBE4D85EC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u.wikipedia.org/wiki/%D0%9E%D0%B7%D0%B5%D1%80%D0%B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ru.wikipedia.org/wiki/%D0%A5%D0%B0%D0%BA%D0%B0%D1%81%D0%B8%D1%8F" TargetMode="External"/><Relationship Id="rId3" Type="http://schemas.openxmlformats.org/officeDocument/2006/relationships/hyperlink" Target="https://ru.wikipedia.org/wiki/%D0%AD%D0%BB%D0%B5%D0%BA%D1%82%D1%80%D0%BE%D1%81%D1%82%D0%B0%D0%BD%D1%86%D0%B8%D1%8F" TargetMode="External"/><Relationship Id="rId7" Type="http://schemas.openxmlformats.org/officeDocument/2006/relationships/hyperlink" Target="https://ru.wikipedia.org/wiki/%D0%9A%D1%80%D0%B0%D1%81%D0%BD%D0%BE%D1%8F%D1%80%D1%81%D0%BA%D0%B8%D0%B9_%D0%BA%D1%80%D0%B0%D0%B9"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ru.wikipedia.org/wiki/%D0%95%D0%BD%D0%B8%D1%81%D0%B5%D0%B9" TargetMode="External"/><Relationship Id="rId5" Type="http://schemas.openxmlformats.org/officeDocument/2006/relationships/hyperlink" Target="https://ru.wikipedia.org/wiki/%D0%93%D0%B8%D0%B4%D1%80%D0%BE%D1%8D%D0%BB%D0%B5%D0%BA%D1%82%D1%80%D0%BE%D1%81%D1%82%D0%B0%D0%BD%D1%86%D0%B8%D1%8F" TargetMode="External"/><Relationship Id="rId10" Type="http://schemas.openxmlformats.org/officeDocument/2006/relationships/hyperlink" Target="https://ru.wikipedia.org/wiki/%D0%A1%D0%B0%D1%8F%D0%BD%D0%BE%D0%B3%D0%BE%D1%80%D1%81%D0%BA" TargetMode="External"/><Relationship Id="rId4" Type="http://schemas.openxmlformats.org/officeDocument/2006/relationships/hyperlink" Target="https://ru.wikipedia.org/wiki/%D0%9A%D1%80%D1%83%D0%BF%D0%BD%D0%B5%D0%B9%D1%88%D0%B8%D0%B5_%D0%93%D0%AD%D0%A1_%D0%B2_%D0%BC%D0%B8%D1%80%D0%B5" TargetMode="External"/><Relationship Id="rId9" Type="http://schemas.openxmlformats.org/officeDocument/2006/relationships/hyperlink" Target="https://ru.wikipedia.org/wiki/%D0%A7%D0%B5%D1%80%D1%91%D0%BC%D1%83%D1%88%D0%BA%D0%B8_(%D0%A1%D0%B0%D1%8F%D0%BD%D0%BE%D0%B3%D0%BE%D1%80%D1%81%D0%B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u.wikipedia.org/wiki/%D0%A7%D0%B0%D0%B0%D1%82%D0%B0%D1%8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ru.wikipedia.org/wiki/%D0%9E%D1%80%D1%91%D0%BB-%D0%BC%D0%BE%D0%B3%D0%B8%D0%BB%D1%8C%D0%BD%D0%B8%D0%BA" TargetMode="External"/><Relationship Id="rId3" Type="http://schemas.openxmlformats.org/officeDocument/2006/relationships/hyperlink" Target="https://ru.wikipedia.org/w/index.php?title=%D0%9E%D1%81%D1%82%D1%80%D0%BE%D0%BB%D0%BE%D0%B4%D0%BE%D1%87%D0%BD%D0%B8%D0%BA_%D0%B7%D0%B0%D0%BA%D0%BB%D1%8E%D1%87%D0%B0%D1%8E%D1%89%D0%B8%D0%B9&amp;action=edit&amp;redlink=1" TargetMode="External"/><Relationship Id="rId7" Type="http://schemas.openxmlformats.org/officeDocument/2006/relationships/hyperlink" Target="https://ru.wikipedia.org/wiki/%D0%91%D0%B0%D0%BB%D0%BE%D0%B1%D0%B0%D0%BD" TargetMode="External"/><Relationship Id="rId12" Type="http://schemas.openxmlformats.org/officeDocument/2006/relationships/hyperlink" Target="https://ru.wikipedia.org/wiki/%D0%9B%D0%B5%D1%89"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ru.wikipedia.org/wiki/%D0%A1%D0%B0%D0%BF%D1%81%D0%B0%D0%BD" TargetMode="External"/><Relationship Id="rId11" Type="http://schemas.openxmlformats.org/officeDocument/2006/relationships/hyperlink" Target="https://ru.wikipedia.org/wiki/%D0%9A%D0%B0%D1%80%D0%B0%D1%81%D1%8C" TargetMode="External"/><Relationship Id="rId5" Type="http://schemas.openxmlformats.org/officeDocument/2006/relationships/hyperlink" Target="https://ru.wikipedia.org/wiki/%D0%96%D1%83%D1%80%D0%B0%D0%B2%D0%BB%D1%8C-%D0%BA%D1%80%D0%B0%D1%81%D0%B0%D0%B2%D0%BA%D0%B0" TargetMode="External"/><Relationship Id="rId10" Type="http://schemas.openxmlformats.org/officeDocument/2006/relationships/hyperlink" Target="https://ru.wikipedia.org/wiki/%D0%9F%D0%B5%D0%BB%D1%8F%D0%B4%D1%8C" TargetMode="External"/><Relationship Id="rId4" Type="http://schemas.openxmlformats.org/officeDocument/2006/relationships/hyperlink" Target="https://ru.wikipedia.org/wiki/%D0%90%D0%B8%D1%81%D1%82%D0%BD%D0%B8%D0%BA_%D1%82%D0%B0%D1%82%D0%B0%D1%80%D1%81%D0%BA%D0%B8%D0%B9" TargetMode="External"/><Relationship Id="rId9" Type="http://schemas.openxmlformats.org/officeDocument/2006/relationships/hyperlink" Target="https://ru.wikipedia.org/wiki/%D0%9E%D0%BA%D1%83%D0%BD%D1%8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u.wikipedia.org/wiki/%D0%A2%D0%BE%D0%BF%D0%B8%D0%B0%D1%80" TargetMode="External"/><Relationship Id="rId7" Type="http://schemas.openxmlformats.org/officeDocument/2006/relationships/hyperlink" Target="https://ru.wikipedia.org/wiki/%D0%A7%D0%B0%D0%BF%D1%82%D1%8B%D0%BA%D0%BE%D0%B2,_%D0%92%D0%BB%D0%B0%D0%B4%D0%B8%D0%BC%D0%B8%D1%80_%D0%93%D0%B5%D1%80%D0%B0%D1%81%D0%B8%D0%BC%D0%BE%D0%B2%D0%B8%D1%8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ru.wikipedia.org/wiki/%D0%9A%D1%8B%D0%B7%D0%BB%D0%B0%D1%81%D0%BE%D0%B2,_%D0%9B%D0%B5%D0%BE%D0%BD%D0%B8%D0%B4_%D0%A0%D0%BE%D0%BC%D0%B0%D0%BD%D0%BE%D0%B2%D0%B8%D1%87" TargetMode="External"/><Relationship Id="rId5" Type="http://schemas.openxmlformats.org/officeDocument/2006/relationships/hyperlink" Target="https://ru.wikipedia.org/wiki/%D0%A5%D0%B0%D0%BA%D0%B0%D1%81%D1%81%D0%BA%D0%B8%D0%B9_%D0%BA%D1%80%D0%B0%D0%B5%D0%B2%D0%B5%D0%B4%D1%87%D0%B5%D1%81%D0%BA%D0%B8%D0%B9_%D0%BC%D1%83%D0%B7%D0%B5%D0%B9" TargetMode="External"/><Relationship Id="rId4" Type="http://schemas.openxmlformats.org/officeDocument/2006/relationships/hyperlink" Target="https://ru.wikipedia.org/wiki/%D0%AF%D1%80%D1%8B%D0%B3%D0%B8%D0%BD,_%D0%98%D0%B2%D0%B0%D0%BD_%D0%A1%D0%B5%D1%80%D0%B3%D0%B5%D0%B5%D0%B2%D0%B8%D1%8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u.wikipedia.org/wiki/%D0%A0%D1%83%D1%81%D1%81%D0%BA%D0%B8%D0%B9_%D1%80%D0%B5%D1%81%D0%BF%D1%83%D0%B1%D0%BB%D0%B8%D0%BA%D0%B0%D0%BD%D1%81%D0%BA%D0%B8%D0%B9_%D0%B4%D1%80%D0%B0%D0%BC%D0%B0%D1%82%D0%B8%D1%87%D0%B5%D1%81%D0%BA%D0%B8%D0%B9_%D1%82%D0%B5%D0%B0%D1%82%D1%80_%D0%B8%D0%BC%D0%B5%D0%BD%D0%B8_%D0%9C._%D0%AE._%D0%9B%D0%B5%D1%80%D0%BC%D0%BE%D0%BD%D1%82%D0%BE%D0%B2%D0%B0" TargetMode="External"/><Relationship Id="rId7" Type="http://schemas.openxmlformats.org/officeDocument/2006/relationships/hyperlink" Target="https://ru.wikipedia.org/wiki/%D0%90%D0%B1%D0%B0%D0%BA%D0%B0%D0%BD%D1%81%D0%BA%D0%B8%D0%B9_%D0%B7%D0%BE%D0%BE%D0%BF%D0%B0%D1%80%D0%B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ru.wikipedia.org/wiki/%D0%A2%D0%BE%D0%BF%D0%B8%D0%B0%D1%80" TargetMode="External"/><Relationship Id="rId5" Type="http://schemas.openxmlformats.org/officeDocument/2006/relationships/hyperlink" Target="https://ru.wikipedia.org/wiki/%D0%A5%D0%B0%D0%BA%D0%B0%D1%81%D1%81%D0%BA%D0%B8%D0%B9_%D0%BD%D0%B0%D1%86%D0%B8%D0%BE%D0%BD%D0%B0%D0%BB%D1%8C%D0%BD%D1%8B%D0%B9_%D1%82%D0%B5%D0%B0%D1%82%D1%80_%D0%BA%D1%83%D0%BA%D0%BE%D0%BB_%C2%AB%D0%A1%D0%BA%D0%B0%D0%B7%D0%BA%D0%B0%C2%BB" TargetMode="External"/><Relationship Id="rId4" Type="http://schemas.openxmlformats.org/officeDocument/2006/relationships/hyperlink" Target="https://ru.wikipedia.org/wiki/%D0%A5%D0%B0%D0%BA%D0%B0%D1%81%D1%81%D0%BA%D0%B8%D0%B9_%D0%BD%D0%B0%D1%86%D0%B8%D0%BE%D0%BD%D0%B0%D0%BB%D1%8C%D0%BD%D1%8B%D0%B9_%D0%B4%D1%80%D0%B0%D0%BC%D0%B0%D1%82%D0%B8%D1%87%D0%B5%D1%81%D0%BA%D0%B8%D0%B9_%D1%82%D0%B5%D0%B0%D1%82%D1%80_%D0%B8%D0%BC%D0%B5%D0%BD%D0%B8_%D0%90._%D0%9C._%D0%A2%D0%BE%D0%BF%D0%B0%D0%BD%D0%BE%D0%B2%D0%B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u.wikipedia.org/wiki/%D0%A0%D1%83%D1%81%D1%81%D0%BA%D0%B8%D0%B9_%D1%80%D0%B5%D1%81%D0%BF%D1%83%D0%B1%D0%BB%D0%B8%D0%BA%D0%B0%D0%BD%D1%81%D0%BA%D0%B8%D0%B9_%D0%B4%D1%80%D0%B0%D0%BC%D0%B0%D1%82%D0%B8%D1%87%D0%B5%D1%81%D0%BA%D0%B8%D0%B9_%D1%82%D0%B5%D0%B0%D1%82%D1%80_%D0%B8%D0%BC%D0%B5%D0%BD%D0%B8_%D0%9C._%D0%AE._%D0%9B%D0%B5%D1%80%D0%BC%D0%BE%D0%BD%D1%82%D0%BE%D0%B2%D0%B0"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ru.wikipedia.org/wiki/%D0%A5%D0%B0%D0%BA%D0%B0%D1%81%D1%81%D0%BA%D0%B8%D0%B9_%D0%BD%D0%B0%D1%86%D0%B8%D0%BE%D0%BD%D0%B0%D0%BB%D1%8C%D0%BD%D1%8B%D0%B9_%D1%82%D0%B5%D0%B0%D1%82%D1%80_%D0%BA%D1%83%D0%BA%D0%BE%D0%BB_%C2%AB%D0%A1%D0%BA%D0%B0%D0%B7%D0%BA%D0%B0%C2%BB" TargetMode="External"/><Relationship Id="rId4" Type="http://schemas.openxmlformats.org/officeDocument/2006/relationships/hyperlink" Target="https://ru.wikipedia.org/wiki/%D0%A5%D0%B0%D0%BA%D0%B0%D1%81%D1%81%D0%BA%D0%B8%D0%B9_%D0%BD%D0%B0%D1%86%D0%B8%D0%BE%D0%BD%D0%B0%D0%BB%D1%8C%D0%BD%D1%8B%D0%B9_%D0%B4%D1%80%D0%B0%D0%BC%D0%B0%D1%82%D0%B8%D1%87%D0%B5%D1%81%D0%BA%D0%B8%D0%B9_%D1%82%D0%B5%D0%B0%D1%82%D1%80_%D0%B8%D0%BC%D0%B5%D0%BD%D0%B8_%D0%90._%D0%9C._%D0%A2%D0%BE%D0%BF%D0%B0%D0%BD%D0%BE%D0%B2%D0%B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63F47"/>
                </a:solidFill>
                <a:effectLst/>
                <a:latin typeface="Roboto Condensed"/>
                <a:ea typeface="Times New Roman" pitchFamily="18" charset="0"/>
                <a:cs typeface="Times New Roman" pitchFamily="18" charset="0"/>
              </a:rPr>
              <a:t>Хакасия уникальный памятник древней культуры</a:t>
            </a:r>
            <a:endParaRPr kumimoji="0" lang="ru-RU" sz="1000" b="1" i="0" u="none" strike="noStrike" cap="none" normalizeH="0" baseline="0" dirty="0" smtClean="0">
              <a:ln>
                <a:noFill/>
              </a:ln>
              <a:solidFill>
                <a:srgbClr val="4F81B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570022"/>
                </a:solidFill>
                <a:effectLst/>
                <a:latin typeface="Calibri" pitchFamily="34" charset="0"/>
                <a:ea typeface="Calibri" pitchFamily="34" charset="0"/>
                <a:cs typeface="Times New Roman" pitchFamily="18" charset="0"/>
              </a:rPr>
              <a:t>В Хакасии расположено более 30000 памятников истории и археологии. Величественные курганы, стелы и менгиры изготовлены людьми тысячи лет назад. Особое место, среди памятников древности, занимают великолепные образцы Окуневских каменных изваяний и наскальная живопись. Для сохранения самых ценных памятников в республике создаются музеи под открытым небом.</a:t>
            </a:r>
            <a:endParaRPr kumimoji="0" lang="ru-RU" sz="1200" b="0" i="0" u="none" strike="noStrike" cap="none" normalizeH="0" baseline="0" dirty="0" smtClean="0">
              <a:ln>
                <a:noFill/>
              </a:ln>
              <a:solidFill>
                <a:schemeClr val="tx1"/>
              </a:solidFill>
              <a:effectLst/>
              <a:latin typeface="Arial" pitchFamily="34" charset="0"/>
            </a:endParaRP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latin typeface="+mn-lt"/>
                <a:ea typeface="+mn-ea"/>
                <a:cs typeface="+mn-cs"/>
              </a:rPr>
              <a:t>Ширинский</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архиологический</a:t>
            </a:r>
            <a:r>
              <a:rPr lang="ru-RU" sz="1200" kern="1200" dirty="0" smtClean="0">
                <a:solidFill>
                  <a:schemeClr val="tx1"/>
                </a:solidFill>
                <a:latin typeface="+mn-lt"/>
                <a:ea typeface="+mn-ea"/>
                <a:cs typeface="+mn-cs"/>
              </a:rPr>
              <a:t> парк На территории </a:t>
            </a:r>
            <a:r>
              <a:rPr lang="ru-RU" sz="1200" kern="1200" dirty="0" err="1" smtClean="0">
                <a:solidFill>
                  <a:schemeClr val="tx1"/>
                </a:solidFill>
                <a:latin typeface="+mn-lt"/>
                <a:ea typeface="+mn-ea"/>
                <a:cs typeface="+mn-cs"/>
              </a:rPr>
              <a:t>Ширинского</a:t>
            </a:r>
            <a:r>
              <a:rPr lang="ru-RU" sz="1200" kern="1200" dirty="0" smtClean="0">
                <a:solidFill>
                  <a:schemeClr val="tx1"/>
                </a:solidFill>
                <a:latin typeface="+mn-lt"/>
                <a:ea typeface="+mn-ea"/>
                <a:cs typeface="+mn-cs"/>
              </a:rPr>
              <a:t> района расположены не только соленые и пресные озера, но и тысячи археологических памятников. Самые значительные из них объединены под общим названием Археологический микрорайон, который находится в верховьях реки Белый </a:t>
            </a:r>
            <a:r>
              <a:rPr lang="ru-RU" sz="1200" kern="1200" dirty="0" err="1" smtClean="0">
                <a:solidFill>
                  <a:schemeClr val="tx1"/>
                </a:solidFill>
                <a:latin typeface="+mn-lt"/>
                <a:ea typeface="+mn-ea"/>
                <a:cs typeface="+mn-cs"/>
              </a:rPr>
              <a:t>Июс</a:t>
            </a:r>
            <a:r>
              <a:rPr lang="ru-RU" sz="1200" kern="1200" dirty="0" smtClean="0">
                <a:solidFill>
                  <a:schemeClr val="tx1"/>
                </a:solidFill>
                <a:latin typeface="+mn-lt"/>
                <a:ea typeface="+mn-ea"/>
                <a:cs typeface="+mn-cs"/>
              </a:rPr>
              <a:t>. Он включает в себя пещеры гроты со стоянками древних людей а также каменный парк. Один из них грот Проскурякова это пещера, имеет вход шириной в 3-5 метров треугольную форму, и высотой в 40 метров.</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Грот имени Проскурякова имеет вид </a:t>
            </a:r>
            <a:r>
              <a:rPr lang="ru-RU" sz="1200" kern="1200" dirty="0" err="1" smtClean="0">
                <a:solidFill>
                  <a:schemeClr val="tx1"/>
                </a:solidFill>
                <a:latin typeface="+mn-lt"/>
                <a:ea typeface="+mn-ea"/>
                <a:cs typeface="+mn-cs"/>
              </a:rPr>
              <a:t>полузасыпанного</a:t>
            </a:r>
            <a:r>
              <a:rPr lang="ru-RU" sz="1200" kern="1200" dirty="0" smtClean="0">
                <a:solidFill>
                  <a:schemeClr val="tx1"/>
                </a:solidFill>
                <a:latin typeface="+mn-lt"/>
                <a:ea typeface="+mn-ea"/>
                <a:cs typeface="+mn-cs"/>
              </a:rPr>
              <a:t> грота протяженностью в 5 метров. Эта пещера знаменита тем, что ее дне, археологами были обнаружены орудия, сделанные из камня, которые относятся к эпохе верхнего палеолита. Так же на стенах пещеры изображены древние наскальные рисунки. Грот Проскурякова является одним из самых древних памятников местонахождения человека на территории Хакасии.</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Каменный парк.</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На протяжении нескольких километров имеются нагромождения камней умопомрачительных форм. Не менее, может быть, даже более причудливую форму имеют и сами камни: некоторые имеют форму кольца, некоторые напоминают гигантскую окаменевшую губку. Или гигантского каменного гриба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err="1" smtClean="0">
                <a:solidFill>
                  <a:schemeClr val="tx1"/>
                </a:solidFill>
                <a:latin typeface="+mn-lt"/>
                <a:ea typeface="+mn-ea"/>
                <a:cs typeface="+mn-cs"/>
              </a:rPr>
              <a:t>Туимский</a:t>
            </a:r>
            <a:r>
              <a:rPr lang="ru-RU" sz="1200" b="1" kern="1200" dirty="0" smtClean="0">
                <a:solidFill>
                  <a:schemeClr val="tx1"/>
                </a:solidFill>
                <a:latin typeface="+mn-lt"/>
                <a:ea typeface="+mn-ea"/>
                <a:cs typeface="+mn-cs"/>
              </a:rPr>
              <a:t> провал</a:t>
            </a:r>
            <a:r>
              <a:rPr lang="ru-RU" sz="1200" kern="1200" dirty="0" smtClean="0">
                <a:solidFill>
                  <a:schemeClr val="tx1"/>
                </a:solidFill>
                <a:latin typeface="+mn-lt"/>
                <a:ea typeface="+mn-ea"/>
                <a:cs typeface="+mn-cs"/>
              </a:rPr>
              <a:t> это провал на месте закрытого подземного рудника. Изначально отрабатывались вольфрамовые руды, позже были выявлены медно-молибденовые руды. Месторождение отрабатывалось подземным способом. В результате взрывных работ кровля рудника проседала и позже обрушилась, на вершине горы в результате обвала подземных горных выработок образовалась впадина диаметром 6 м, которая постоянно расширялась. На дне образовалось </a:t>
            </a:r>
            <a:r>
              <a:rPr lang="ru-RU" sz="1200" u="none" strike="noStrike" kern="1200" dirty="0" smtClean="0">
                <a:solidFill>
                  <a:schemeClr val="tx1"/>
                </a:solidFill>
                <a:latin typeface="+mn-lt"/>
                <a:ea typeface="+mn-ea"/>
                <a:cs typeface="+mn-cs"/>
                <a:hlinkClick r:id="rId3" tooltip="Озеро"/>
              </a:rPr>
              <a:t>озеро</a:t>
            </a:r>
            <a:r>
              <a:rPr lang="ru-RU" sz="1200" kern="1200" dirty="0" smtClean="0">
                <a:solidFill>
                  <a:schemeClr val="tx1"/>
                </a:solidFill>
                <a:latin typeface="+mn-lt"/>
                <a:ea typeface="+mn-ea"/>
                <a:cs typeface="+mn-cs"/>
              </a:rPr>
              <a:t> с водой, окрашенной в ярко-голубой цвет  В настоящее время его диаметр достигает 200 м.</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200" i="0" kern="1200" dirty="0" err="1" smtClean="0">
                <a:solidFill>
                  <a:schemeClr val="tx1"/>
                </a:solidFill>
                <a:latin typeface="+mn-lt"/>
                <a:ea typeface="+mn-ea"/>
                <a:cs typeface="+mn-cs"/>
              </a:rPr>
              <a:t>Кашкулакская</a:t>
            </a:r>
            <a:r>
              <a:rPr lang="ru-RU" sz="1200" i="0" kern="1200" dirty="0" smtClean="0">
                <a:solidFill>
                  <a:schemeClr val="tx1"/>
                </a:solidFill>
                <a:latin typeface="+mn-lt"/>
                <a:ea typeface="+mn-ea"/>
                <a:cs typeface="+mn-cs"/>
              </a:rPr>
              <a:t> пещера по хакаски  </a:t>
            </a:r>
            <a:r>
              <a:rPr lang="ru-RU" sz="1200" i="0" kern="1200" dirty="0" err="1" smtClean="0">
                <a:solidFill>
                  <a:schemeClr val="tx1"/>
                </a:solidFill>
                <a:latin typeface="+mn-lt"/>
                <a:ea typeface="+mn-ea"/>
                <a:cs typeface="+mn-cs"/>
              </a:rPr>
              <a:t>Хосхулах</a:t>
            </a:r>
            <a:r>
              <a:rPr lang="ru-RU" sz="1200" i="0" kern="1200" dirty="0" smtClean="0">
                <a:solidFill>
                  <a:schemeClr val="tx1"/>
                </a:solidFill>
                <a:latin typeface="+mn-lt"/>
                <a:ea typeface="+mn-ea"/>
                <a:cs typeface="+mn-cs"/>
              </a:rPr>
              <a:t> или  "пещера чёрного Дьявола" это карстовая пещера, расположенная на территории Северной Хакасии в массиве горы </a:t>
            </a:r>
            <a:r>
              <a:rPr lang="ru-RU" sz="1200" i="0" kern="1200" dirty="0" err="1" smtClean="0">
                <a:solidFill>
                  <a:schemeClr val="tx1"/>
                </a:solidFill>
                <a:latin typeface="+mn-lt"/>
                <a:ea typeface="+mn-ea"/>
                <a:cs typeface="+mn-cs"/>
              </a:rPr>
              <a:t>Кошкулак</a:t>
            </a:r>
            <a:r>
              <a:rPr lang="ru-RU" sz="1200" i="0" kern="1200" dirty="0" smtClean="0">
                <a:solidFill>
                  <a:schemeClr val="tx1"/>
                </a:solidFill>
                <a:latin typeface="+mn-lt"/>
                <a:ea typeface="+mn-ea"/>
                <a:cs typeface="+mn-cs"/>
              </a:rPr>
              <a:t>  в северных отрогах Кузнецкого Алатау. Пещера имеет три яруса, соединённых вертикальными колодцами глубиной около 20-30 метров. Глубина пещеры — 49 метров, общая протяжённость ходов — 820 метров.  По легенде считается что неподалеку от горы </a:t>
            </a:r>
            <a:r>
              <a:rPr lang="ru-RU" sz="1200" i="0" kern="1200" dirty="0" err="1" smtClean="0">
                <a:solidFill>
                  <a:schemeClr val="tx1"/>
                </a:solidFill>
                <a:latin typeface="+mn-lt"/>
                <a:ea typeface="+mn-ea"/>
                <a:cs typeface="+mn-cs"/>
              </a:rPr>
              <a:t>Кашкулак</a:t>
            </a:r>
            <a:r>
              <a:rPr lang="ru-RU" sz="1200" i="0" kern="1200" dirty="0" smtClean="0">
                <a:solidFill>
                  <a:schemeClr val="tx1"/>
                </a:solidFill>
                <a:latin typeface="+mn-lt"/>
                <a:ea typeface="+mn-ea"/>
                <a:cs typeface="+mn-cs"/>
              </a:rPr>
              <a:t> протекал Золотой ручей у которого жил могущественный шаман. Его  местные так и называли - Шаман Золотого ручья. Рассказывали, что этот шаман был столь могущественен, что мог оживлять животных, силой взгляда перемещать гигантские валуны и превращать камни в золотые слитки. Помимо этого он сопровождал души соплеменников в страну теней. В те давние времена немощные старики и больные соплеменники хакасов уходили туда, дабы завершить свой земной путь.  Но однажды  шаман отправился в мир духов но вернутся не смог что бы ему вернутся он вынужден </a:t>
            </a:r>
            <a:r>
              <a:rPr lang="ru-RU" sz="1200" i="0" kern="1200" dirty="0" err="1" smtClean="0">
                <a:solidFill>
                  <a:schemeClr val="tx1"/>
                </a:solidFill>
                <a:latin typeface="+mn-lt"/>
                <a:ea typeface="+mn-ea"/>
                <a:cs typeface="+mn-cs"/>
              </a:rPr>
              <a:t>забирть</a:t>
            </a:r>
            <a:r>
              <a:rPr lang="ru-RU" sz="1200" i="0" kern="1200" dirty="0" smtClean="0">
                <a:solidFill>
                  <a:schemeClr val="tx1"/>
                </a:solidFill>
                <a:latin typeface="+mn-lt"/>
                <a:ea typeface="+mn-ea"/>
                <a:cs typeface="+mn-cs"/>
              </a:rPr>
              <a:t> души людей в </a:t>
            </a:r>
            <a:r>
              <a:rPr lang="ru-RU" sz="1200" i="0" kern="1200" dirty="0" err="1" smtClean="0">
                <a:solidFill>
                  <a:schemeClr val="tx1"/>
                </a:solidFill>
                <a:latin typeface="+mn-lt"/>
                <a:ea typeface="+mn-ea"/>
                <a:cs typeface="+mn-cs"/>
              </a:rPr>
              <a:t>Кшклукской</a:t>
            </a:r>
            <a:r>
              <a:rPr lang="ru-RU" sz="1200" i="0" kern="1200" dirty="0" smtClean="0">
                <a:solidFill>
                  <a:schemeClr val="tx1"/>
                </a:solidFill>
                <a:latin typeface="+mn-lt"/>
                <a:ea typeface="+mn-ea"/>
                <a:cs typeface="+mn-cs"/>
              </a:rPr>
              <a:t> пещере</a:t>
            </a:r>
            <a:r>
              <a:rPr lang="ru-RU" dirty="0" smtClean="0"/>
              <a:t>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Озеро </a:t>
            </a:r>
            <a:r>
              <a:rPr lang="ru-RU" sz="1200" kern="1200" dirty="0" err="1" smtClean="0">
                <a:solidFill>
                  <a:schemeClr val="tx1"/>
                </a:solidFill>
                <a:latin typeface="+mn-lt"/>
                <a:ea typeface="+mn-ea"/>
                <a:cs typeface="+mn-cs"/>
              </a:rPr>
              <a:t>Тус</a:t>
            </a:r>
            <a:r>
              <a:rPr lang="ru-RU" sz="1200" kern="1200" dirty="0" smtClean="0">
                <a:solidFill>
                  <a:schemeClr val="tx1"/>
                </a:solidFill>
                <a:latin typeface="+mn-lt"/>
                <a:ea typeface="+mn-ea"/>
                <a:cs typeface="+mn-cs"/>
              </a:rPr>
              <a:t>, отдых на берегах которого привлекает туристов не только из близлежащих областей, но со всей России, сравнивают с известным Мертвым морем. Все дело в том, что содержание соли в его воде невероятно высоко и составляет в придонной части порядка 155 граммов на литр. Название озера так и переводится – «соль». В нем невозможно утонуть, даже нырнуть толком не получается – вода сразу выталкивает на поверхность. Озеро </a:t>
            </a:r>
            <a:r>
              <a:rPr lang="ru-RU" sz="1200" kern="1200" dirty="0" err="1" smtClean="0">
                <a:solidFill>
                  <a:schemeClr val="tx1"/>
                </a:solidFill>
                <a:latin typeface="+mn-lt"/>
                <a:ea typeface="+mn-ea"/>
                <a:cs typeface="+mn-cs"/>
              </a:rPr>
              <a:t>Тус</a:t>
            </a:r>
            <a:r>
              <a:rPr lang="ru-RU" sz="1200" kern="1200" dirty="0" smtClean="0">
                <a:solidFill>
                  <a:schemeClr val="tx1"/>
                </a:solidFill>
                <a:latin typeface="+mn-lt"/>
                <a:ea typeface="+mn-ea"/>
                <a:cs typeface="+mn-cs"/>
              </a:rPr>
              <a:t> имеет площадь более 2,5 кв. км, наибольшая глубина составляет около 4,5 м, береговая линия тянется на 8 км.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Озеро Белё.  Чистейшее озеро с целебной водой Озеро примечательно тем, что оно почти не загрязнено. Вода здесь абсолютно прозрачная. Водоем славится также своим </a:t>
            </a:r>
            <a:r>
              <a:rPr lang="ru-RU" sz="1200" kern="1200" dirty="0" err="1" smtClean="0">
                <a:solidFill>
                  <a:schemeClr val="tx1"/>
                </a:solidFill>
                <a:latin typeface="+mn-lt"/>
                <a:ea typeface="+mn-ea"/>
                <a:cs typeface="+mn-cs"/>
              </a:rPr>
              <a:t>минерализированным</a:t>
            </a:r>
            <a:r>
              <a:rPr lang="ru-RU" sz="1200" kern="1200" dirty="0" smtClean="0">
                <a:solidFill>
                  <a:schemeClr val="tx1"/>
                </a:solidFill>
                <a:latin typeface="+mn-lt"/>
                <a:ea typeface="+mn-ea"/>
                <a:cs typeface="+mn-cs"/>
              </a:rPr>
              <a:t> составом, в котором присутствует глауберова соль, знаменитая своими целебными качествами. Достаточно отдохнуть на Беле один день, чтобы избавиться от мозолей, царапин и незначительных ранок. Кроме того, многим людям, склонным к головным болям, здесь становится значительно легче, они ощущают себя более бодрыми и полными сил.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b="1" kern="1200" dirty="0" err="1" smtClean="0">
                <a:solidFill>
                  <a:schemeClr val="tx1"/>
                </a:solidFill>
                <a:latin typeface="+mn-lt"/>
                <a:ea typeface="+mn-ea"/>
                <a:cs typeface="+mn-cs"/>
              </a:rPr>
              <a:t>Саяно</a:t>
            </a:r>
            <a:r>
              <a:rPr lang="ru-RU" sz="1200" b="1" kern="1200" dirty="0" smtClean="0">
                <a:solidFill>
                  <a:schemeClr val="tx1"/>
                </a:solidFill>
                <a:latin typeface="+mn-lt"/>
                <a:ea typeface="+mn-ea"/>
                <a:cs typeface="+mn-cs"/>
              </a:rPr>
              <a:t> – </a:t>
            </a:r>
            <a:r>
              <a:rPr lang="ru-RU" sz="1200" b="1" kern="1200" dirty="0" err="1" smtClean="0">
                <a:solidFill>
                  <a:schemeClr val="tx1"/>
                </a:solidFill>
                <a:latin typeface="+mn-lt"/>
                <a:ea typeface="+mn-ea"/>
                <a:cs typeface="+mn-cs"/>
              </a:rPr>
              <a:t>Шушенская</a:t>
            </a:r>
            <a:r>
              <a:rPr lang="ru-RU" sz="1200" b="1" kern="1200" dirty="0" smtClean="0">
                <a:solidFill>
                  <a:schemeClr val="tx1"/>
                </a:solidFill>
                <a:latin typeface="+mn-lt"/>
                <a:ea typeface="+mn-ea"/>
                <a:cs typeface="+mn-cs"/>
              </a:rPr>
              <a:t> ГЭС </a:t>
            </a:r>
            <a:r>
              <a:rPr lang="ru-RU" sz="1200" kern="1200" dirty="0" smtClean="0">
                <a:solidFill>
                  <a:schemeClr val="tx1"/>
                </a:solidFill>
                <a:latin typeface="+mn-lt"/>
                <a:ea typeface="+mn-ea"/>
                <a:cs typeface="+mn-cs"/>
              </a:rPr>
              <a:t> крупнейшая гидро</a:t>
            </a:r>
            <a:r>
              <a:rPr lang="ru-RU" sz="1200" u="none" strike="noStrike" kern="1200" dirty="0" smtClean="0">
                <a:solidFill>
                  <a:schemeClr val="tx1"/>
                </a:solidFill>
                <a:latin typeface="+mn-lt"/>
                <a:ea typeface="+mn-ea"/>
                <a:cs typeface="+mn-cs"/>
                <a:hlinkClick r:id="rId3" tooltip="Электростанция"/>
              </a:rPr>
              <a:t>электростанция</a:t>
            </a:r>
            <a:r>
              <a:rPr lang="ru-RU" sz="1200" kern="1200" dirty="0" smtClean="0">
                <a:solidFill>
                  <a:schemeClr val="tx1"/>
                </a:solidFill>
                <a:latin typeface="+mn-lt"/>
                <a:ea typeface="+mn-ea"/>
                <a:cs typeface="+mn-cs"/>
              </a:rPr>
              <a:t> России, </a:t>
            </a:r>
            <a:r>
              <a:rPr lang="ru-RU" sz="1200" u="none" strike="noStrike" kern="1200" dirty="0" smtClean="0">
                <a:solidFill>
                  <a:schemeClr val="tx1"/>
                </a:solidFill>
                <a:latin typeface="+mn-lt"/>
                <a:ea typeface="+mn-ea"/>
                <a:cs typeface="+mn-cs"/>
                <a:hlinkClick r:id="rId4" tooltip="Крупнейшие ГЭС в мире"/>
              </a:rPr>
              <a:t>9-я</a:t>
            </a:r>
            <a:r>
              <a:rPr lang="ru-RU" sz="1200" kern="1200" dirty="0" smtClean="0">
                <a:solidFill>
                  <a:schemeClr val="tx1"/>
                </a:solidFill>
                <a:latin typeface="+mn-lt"/>
                <a:ea typeface="+mn-ea"/>
                <a:cs typeface="+mn-cs"/>
              </a:rPr>
              <a:t> — среди действующих </a:t>
            </a:r>
            <a:r>
              <a:rPr lang="ru-RU" sz="1200" u="none" strike="noStrike" kern="1200" dirty="0" smtClean="0">
                <a:solidFill>
                  <a:schemeClr val="tx1"/>
                </a:solidFill>
                <a:latin typeface="+mn-lt"/>
                <a:ea typeface="+mn-ea"/>
                <a:cs typeface="+mn-cs"/>
                <a:hlinkClick r:id="rId5" tooltip="Гидроэлектростанция"/>
              </a:rPr>
              <a:t>гидроэлектростанций</a:t>
            </a:r>
            <a:r>
              <a:rPr lang="ru-RU" sz="1200" kern="1200" dirty="0" smtClean="0">
                <a:solidFill>
                  <a:schemeClr val="tx1"/>
                </a:solidFill>
                <a:latin typeface="+mn-lt"/>
                <a:ea typeface="+mn-ea"/>
                <a:cs typeface="+mn-cs"/>
              </a:rPr>
              <a:t> в мире (Расположена на реке </a:t>
            </a:r>
            <a:r>
              <a:rPr lang="ru-RU" sz="1200" u="none" strike="noStrike" kern="1200" dirty="0" smtClean="0">
                <a:solidFill>
                  <a:schemeClr val="tx1"/>
                </a:solidFill>
                <a:latin typeface="+mn-lt"/>
                <a:ea typeface="+mn-ea"/>
                <a:cs typeface="+mn-cs"/>
                <a:hlinkClick r:id="rId6" tooltip="Енисей"/>
              </a:rPr>
              <a:t>Енисей</a:t>
            </a:r>
            <a:r>
              <a:rPr lang="ru-RU" sz="1200" kern="1200" dirty="0" smtClean="0">
                <a:solidFill>
                  <a:schemeClr val="tx1"/>
                </a:solidFill>
                <a:latin typeface="+mn-lt"/>
                <a:ea typeface="+mn-ea"/>
                <a:cs typeface="+mn-cs"/>
              </a:rPr>
              <a:t>, на границе между </a:t>
            </a:r>
            <a:r>
              <a:rPr lang="ru-RU" sz="1200" u="none" strike="noStrike" kern="1200" dirty="0" smtClean="0">
                <a:solidFill>
                  <a:schemeClr val="tx1"/>
                </a:solidFill>
                <a:latin typeface="+mn-lt"/>
                <a:ea typeface="+mn-ea"/>
                <a:cs typeface="+mn-cs"/>
                <a:hlinkClick r:id="rId7" tooltip="Красноярский край"/>
              </a:rPr>
              <a:t>Красноярским краем</a:t>
            </a:r>
            <a:r>
              <a:rPr lang="ru-RU" sz="1200" kern="1200" dirty="0" smtClean="0">
                <a:solidFill>
                  <a:schemeClr val="tx1"/>
                </a:solidFill>
                <a:latin typeface="+mn-lt"/>
                <a:ea typeface="+mn-ea"/>
                <a:cs typeface="+mn-cs"/>
              </a:rPr>
              <a:t> и </a:t>
            </a:r>
            <a:r>
              <a:rPr lang="ru-RU" sz="1200" u="none" strike="noStrike" kern="1200" dirty="0" smtClean="0">
                <a:solidFill>
                  <a:schemeClr val="tx1"/>
                </a:solidFill>
                <a:latin typeface="+mn-lt"/>
                <a:ea typeface="+mn-ea"/>
                <a:cs typeface="+mn-cs"/>
                <a:hlinkClick r:id="rId8" tooltip="Хакасия"/>
              </a:rPr>
              <a:t>Хакасией</a:t>
            </a:r>
            <a:r>
              <a:rPr lang="ru-RU" sz="1200" kern="1200" dirty="0" smtClean="0">
                <a:solidFill>
                  <a:schemeClr val="tx1"/>
                </a:solidFill>
                <a:latin typeface="+mn-lt"/>
                <a:ea typeface="+mn-ea"/>
                <a:cs typeface="+mn-cs"/>
              </a:rPr>
              <a:t>, у посёлка </a:t>
            </a:r>
            <a:r>
              <a:rPr lang="ru-RU" sz="1200" u="none" strike="noStrike" kern="1200" dirty="0" err="1" smtClean="0">
                <a:solidFill>
                  <a:schemeClr val="tx1"/>
                </a:solidFill>
                <a:latin typeface="+mn-lt"/>
                <a:ea typeface="+mn-ea"/>
                <a:cs typeface="+mn-cs"/>
                <a:hlinkClick r:id="rId9" tooltip="Черёмушки (Саяногорск)"/>
              </a:rPr>
              <a:t>Черёмушки</a:t>
            </a:r>
            <a:r>
              <a:rPr lang="ru-RU" sz="1200" kern="1200" dirty="0" smtClean="0">
                <a:solidFill>
                  <a:schemeClr val="tx1"/>
                </a:solidFill>
                <a:latin typeface="+mn-lt"/>
                <a:ea typeface="+mn-ea"/>
                <a:cs typeface="+mn-cs"/>
              </a:rPr>
              <a:t>, возле </a:t>
            </a:r>
            <a:r>
              <a:rPr lang="ru-RU" sz="1200" u="none" strike="noStrike" kern="1200" dirty="0" smtClean="0">
                <a:solidFill>
                  <a:schemeClr val="tx1"/>
                </a:solidFill>
                <a:latin typeface="+mn-lt"/>
                <a:ea typeface="+mn-ea"/>
                <a:cs typeface="+mn-cs"/>
                <a:hlinkClick r:id="rId10" tooltip="Саяногорск"/>
              </a:rPr>
              <a:t>Саяногорска</a:t>
            </a:r>
            <a:r>
              <a:rPr lang="ru-RU" sz="1200" kern="1200" dirty="0" smtClean="0">
                <a:solidFill>
                  <a:schemeClr val="tx1"/>
                </a:solidFill>
                <a:latin typeface="+mn-lt"/>
                <a:ea typeface="+mn-ea"/>
                <a:cs typeface="+mn-cs"/>
              </a:rPr>
              <a:t>. Высота станции 242 м — самая высокая плотина России и одна из высочайших плотин мира..</a:t>
            </a:r>
          </a:p>
          <a:p>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smtClean="0">
                <a:solidFill>
                  <a:schemeClr val="tx1"/>
                </a:solidFill>
                <a:latin typeface="+mn-lt"/>
                <a:ea typeface="+mn-ea"/>
                <a:cs typeface="+mn-cs"/>
              </a:rPr>
              <a:t>Бородинская пещера ход в самую выдающуюся в Хакасии Бородинскую пещеру расположен на высоте 630 м, примерно. Пещера похожа на колодец. Для спуска в эту пещеру для туристов есть лестница, до дна которого 7 м. Дно грота засыпано землей с глыбами известняка, оно полого понижается вглубь пещеры. Оттуда тянет холодом, стены постепенно растворяются во мраке. Слышен шум ветра, проносящегося  над пещерой, звон капели сочащейся по трещинам воды. Постепенно земля сменяются наплывом многолетнего пещерного льда. Здесь надо соблюдать осторожность: можно поскользнуться, упасть и быть сброшенным по крутому склону ледопада на глубину 11м.  Незабываемое впечатление остается от колоссального сталагмита «Верхняя Пагода», высота его около 5 м и диаметр у основания около 1,5 м. Он растет на выступе покрытой ковром натёчных образований наклонной стене в окружении небольших сталагмитов разнообразных форм и размеров.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Грот </a:t>
            </a:r>
            <a:r>
              <a:rPr lang="ru-RU" sz="1200" kern="1200" dirty="0" err="1" smtClean="0">
                <a:solidFill>
                  <a:schemeClr val="tx1"/>
                </a:solidFill>
                <a:latin typeface="+mn-lt"/>
                <a:ea typeface="+mn-ea"/>
                <a:cs typeface="+mn-cs"/>
              </a:rPr>
              <a:t>Двуглазка</a:t>
            </a:r>
            <a:r>
              <a:rPr lang="ru-RU" sz="1200" kern="1200" dirty="0" smtClean="0">
                <a:solidFill>
                  <a:schemeClr val="tx1"/>
                </a:solidFill>
                <a:latin typeface="+mn-lt"/>
                <a:ea typeface="+mn-ea"/>
                <a:cs typeface="+mn-cs"/>
              </a:rPr>
              <a:t> или </a:t>
            </a:r>
            <a:r>
              <a:rPr lang="ru-RU" sz="1200" kern="1200" dirty="0" err="1" smtClean="0">
                <a:solidFill>
                  <a:schemeClr val="tx1"/>
                </a:solidFill>
                <a:latin typeface="+mn-lt"/>
                <a:ea typeface="+mn-ea"/>
                <a:cs typeface="+mn-cs"/>
              </a:rPr>
              <a:t>Глядень</a:t>
            </a:r>
            <a:r>
              <a:rPr lang="ru-RU" sz="1200" kern="1200" dirty="0" smtClean="0">
                <a:solidFill>
                  <a:schemeClr val="tx1"/>
                </a:solidFill>
                <a:latin typeface="+mn-lt"/>
                <a:ea typeface="+mn-ea"/>
                <a:cs typeface="+mn-cs"/>
              </a:rPr>
              <a:t> Такое название связано с тем, что в его сводчатом потолке есть два световых отверстия естественного происхождения – два «глаза».  Этот грот является самой ранней из всех известных в республике стоянок древних людей, датируемая 70~35 тысячами лет назад.</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Ящик  Пандоры  Протяжённость ходов пещеры составляет около 11 км, глубина — более 180 м. В пещере  имеются многочисленные колодцы, крупные залы, галереи на нескольких уровнях, пещерные озёра, натёчные образования. Средняя температура составляет +5 °С. Там обитают  летучие мыши.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Для того, что бы увидеть следующие слайды необходимо выбрать район Хакасии и нажать на него, а для того чтобы узнать о г. Абакане необходимо нажать на точку с названием города</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Боярская </a:t>
            </a:r>
            <a:r>
              <a:rPr lang="ru-RU" sz="1200" kern="1200" dirty="0" err="1" smtClean="0">
                <a:solidFill>
                  <a:schemeClr val="tx1"/>
                </a:solidFill>
                <a:latin typeface="+mn-lt"/>
                <a:ea typeface="+mn-ea"/>
                <a:cs typeface="+mn-cs"/>
              </a:rPr>
              <a:t>писаница</a:t>
            </a:r>
            <a:r>
              <a:rPr lang="ru-RU" sz="1200" kern="1200" dirty="0" smtClean="0">
                <a:solidFill>
                  <a:schemeClr val="tx1"/>
                </a:solidFill>
                <a:latin typeface="+mn-lt"/>
                <a:ea typeface="+mn-ea"/>
                <a:cs typeface="+mn-cs"/>
              </a:rPr>
              <a:t> – Музей-заповедник «</a:t>
            </a:r>
            <a:r>
              <a:rPr lang="ru-RU" sz="1200" kern="1200" dirty="0" err="1" smtClean="0">
                <a:solidFill>
                  <a:schemeClr val="tx1"/>
                </a:solidFill>
                <a:latin typeface="+mn-lt"/>
                <a:ea typeface="+mn-ea"/>
                <a:cs typeface="+mn-cs"/>
              </a:rPr>
              <a:t>Бояры</a:t>
            </a:r>
            <a:r>
              <a:rPr lang="ru-RU" sz="1200" kern="1200" dirty="0" smtClean="0">
                <a:solidFill>
                  <a:schemeClr val="tx1"/>
                </a:solidFill>
                <a:latin typeface="+mn-lt"/>
                <a:ea typeface="+mn-ea"/>
                <a:cs typeface="+mn-cs"/>
              </a:rPr>
              <a:t>». Петроглифы на Боярской </a:t>
            </a:r>
            <a:r>
              <a:rPr lang="ru-RU" sz="1200" kern="1200" dirty="0" err="1" smtClean="0">
                <a:solidFill>
                  <a:schemeClr val="tx1"/>
                </a:solidFill>
                <a:latin typeface="+mn-lt"/>
                <a:ea typeface="+mn-ea"/>
                <a:cs typeface="+mn-cs"/>
              </a:rPr>
              <a:t>писанице</a:t>
            </a:r>
            <a:r>
              <a:rPr lang="ru-RU" sz="1200" kern="1200" dirty="0" smtClean="0">
                <a:solidFill>
                  <a:schemeClr val="tx1"/>
                </a:solidFill>
                <a:latin typeface="+mn-lt"/>
                <a:ea typeface="+mn-ea"/>
                <a:cs typeface="+mn-cs"/>
              </a:rPr>
              <a:t> являются наглядной иллюстрацией жизни племен, когда-то проживавших на территории Хакасии. Древний памятник изобразительного искусства состоит из Малой и Большой </a:t>
            </a:r>
            <a:r>
              <a:rPr lang="ru-RU" sz="1200" kern="1200" dirty="0" err="1" smtClean="0">
                <a:solidFill>
                  <a:schemeClr val="tx1"/>
                </a:solidFill>
                <a:latin typeface="+mn-lt"/>
                <a:ea typeface="+mn-ea"/>
                <a:cs typeface="+mn-cs"/>
              </a:rPr>
              <a:t>писаницы</a:t>
            </a:r>
            <a:r>
              <a:rPr lang="ru-RU" sz="1200" kern="1200" dirty="0" smtClean="0">
                <a:solidFill>
                  <a:schemeClr val="tx1"/>
                </a:solidFill>
                <a:latin typeface="+mn-lt"/>
                <a:ea typeface="+mn-ea"/>
                <a:cs typeface="+mn-cs"/>
              </a:rPr>
              <a:t>. Большая группа наскальных рисунков расположена в верхней части хребтового лога, с правой стороны от дороги, ведущей в деревню Копёны; малая – на четыреста метров ниже Большой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Курган «Барсучий Лог» - это второй царский курган скифского периода, раскопанный в Хакасии. Там были найдены каменные человечки ростом 25сантиметров, на голове — грибовидные шляпы, в руках — луки.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Сам  Курган «Барсучий лог» - это красный квадрат, где в центре находится склеп  построенный 4-3 вв. до н.э. Курган «Барсучий лог» состоит из разных размеров каменных плит, которые положены друг на друга,  они составляют ограду захоронения площадью почти в 300 квадратных метров, которая скрыта земляной насыпью.  Для строительства кургана древние люди использовали  старый и хрупкий камень, а также и стелы из еще более древних могильных плит. Внутри ограды кургана «Барсучий лог» много красной сухой глины, которую  использовали как раствор в качестве закрепления плит.</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Также в </a:t>
            </a:r>
            <a:r>
              <a:rPr lang="ru-RU" sz="1200" kern="1200" dirty="0" err="1" smtClean="0">
                <a:solidFill>
                  <a:schemeClr val="tx1"/>
                </a:solidFill>
                <a:latin typeface="+mn-lt"/>
                <a:ea typeface="+mn-ea"/>
                <a:cs typeface="+mn-cs"/>
              </a:rPr>
              <a:t>Усть-Абаканском</a:t>
            </a:r>
            <a:r>
              <a:rPr lang="ru-RU" sz="1200" kern="1200" dirty="0" smtClean="0">
                <a:solidFill>
                  <a:schemeClr val="tx1"/>
                </a:solidFill>
                <a:latin typeface="+mn-lt"/>
                <a:ea typeface="+mn-ea"/>
                <a:cs typeface="+mn-cs"/>
              </a:rPr>
              <a:t> районе находится </a:t>
            </a:r>
            <a:r>
              <a:rPr lang="ru-RU" sz="1200" kern="1200" dirty="0" err="1" smtClean="0">
                <a:solidFill>
                  <a:schemeClr val="tx1"/>
                </a:solidFill>
                <a:latin typeface="+mn-lt"/>
                <a:ea typeface="+mn-ea"/>
                <a:cs typeface="+mn-cs"/>
              </a:rPr>
              <a:t>Оглахты</a:t>
            </a:r>
            <a:r>
              <a:rPr lang="ru-RU" sz="1200" kern="1200" dirty="0" smtClean="0">
                <a:solidFill>
                  <a:schemeClr val="tx1"/>
                </a:solidFill>
                <a:latin typeface="+mn-lt"/>
                <a:ea typeface="+mn-ea"/>
                <a:cs typeface="+mn-cs"/>
              </a:rPr>
              <a:t> – Участок заповедника «Хакасский».  Самое крупное скопление петроглифов (древних рисунок), возрастом от 5000 до 1000 лет. Петроглифы расположены на труднодоступных скальных выходах; к самым красивым рисункам ведет лестница в 960 ступеней, Внизу лестницы находится знаменитая плита с наскальными рисунками под названием «Шаман-камень». На ней изображены 34 скифских кинжала, несколько колесниц и изображения животных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smtClean="0">
                <a:solidFill>
                  <a:schemeClr val="tx1"/>
                </a:solidFill>
                <a:latin typeface="+mn-lt"/>
                <a:ea typeface="+mn-ea"/>
                <a:cs typeface="+mn-cs"/>
              </a:rPr>
              <a:t>Около посёлка </a:t>
            </a:r>
            <a:r>
              <a:rPr lang="ru-RU" sz="1200" kern="1200" dirty="0" err="1" smtClean="0">
                <a:solidFill>
                  <a:schemeClr val="tx1"/>
                </a:solidFill>
                <a:latin typeface="+mn-lt"/>
                <a:ea typeface="+mn-ea"/>
                <a:cs typeface="+mn-cs"/>
              </a:rPr>
              <a:t>Изыхские</a:t>
            </a:r>
            <a:r>
              <a:rPr lang="ru-RU" sz="1200" kern="1200" dirty="0" smtClean="0">
                <a:solidFill>
                  <a:schemeClr val="tx1"/>
                </a:solidFill>
                <a:latin typeface="+mn-lt"/>
                <a:ea typeface="+mn-ea"/>
                <a:cs typeface="+mn-cs"/>
              </a:rPr>
              <a:t> Копи расположен памятник историко-культурного наследия </a:t>
            </a:r>
            <a:r>
              <a:rPr lang="ru-RU" sz="1200" kern="1200" dirty="0" err="1" smtClean="0">
                <a:solidFill>
                  <a:schemeClr val="tx1"/>
                </a:solidFill>
                <a:latin typeface="+mn-lt"/>
                <a:ea typeface="+mn-ea"/>
                <a:cs typeface="+mn-cs"/>
              </a:rPr>
              <a:t>Изыхский</a:t>
            </a:r>
            <a:r>
              <a:rPr lang="ru-RU" sz="1200" kern="1200" dirty="0" smtClean="0">
                <a:solidFill>
                  <a:schemeClr val="tx1"/>
                </a:solidFill>
                <a:latin typeface="+mn-lt"/>
                <a:ea typeface="+mn-ea"/>
                <a:cs typeface="+mn-cs"/>
              </a:rPr>
              <a:t> </a:t>
            </a:r>
            <a:r>
              <a:rPr lang="ru-RU" sz="1200" u="sng" kern="1200" dirty="0" err="1" smtClean="0">
                <a:solidFill>
                  <a:schemeClr val="tx1"/>
                </a:solidFill>
                <a:latin typeface="+mn-lt"/>
                <a:ea typeface="+mn-ea"/>
                <a:cs typeface="+mn-cs"/>
                <a:hlinkClick r:id="rId3" tooltip="Чаатас"/>
              </a:rPr>
              <a:t>Чаатас</a:t>
            </a:r>
            <a:r>
              <a:rPr lang="ru-RU" sz="1200" kern="1200" dirty="0" smtClean="0">
                <a:solidFill>
                  <a:schemeClr val="tx1"/>
                </a:solidFill>
                <a:latin typeface="+mn-lt"/>
                <a:ea typeface="+mn-ea"/>
                <a:cs typeface="+mn-cs"/>
              </a:rPr>
              <a:t>(курган, могильники (камень война.)) </a:t>
            </a:r>
          </a:p>
          <a:p>
            <a:r>
              <a:rPr lang="ru-RU" sz="1200" kern="1200" dirty="0" smtClean="0">
                <a:solidFill>
                  <a:schemeClr val="tx1"/>
                </a:solidFill>
                <a:latin typeface="+mn-lt"/>
                <a:ea typeface="+mn-ea"/>
                <a:cs typeface="+mn-cs"/>
              </a:rPr>
              <a:t>Возраст </a:t>
            </a:r>
            <a:r>
              <a:rPr lang="ru-RU" sz="1200" kern="1200" dirty="0" err="1" smtClean="0">
                <a:solidFill>
                  <a:schemeClr val="tx1"/>
                </a:solidFill>
                <a:latin typeface="+mn-lt"/>
                <a:ea typeface="+mn-ea"/>
                <a:cs typeface="+mn-cs"/>
              </a:rPr>
              <a:t>Изыхский</a:t>
            </a:r>
            <a:r>
              <a:rPr lang="ru-RU" sz="1200" kern="1200" dirty="0" smtClean="0">
                <a:solidFill>
                  <a:schemeClr val="tx1"/>
                </a:solidFill>
                <a:latin typeface="+mn-lt"/>
                <a:ea typeface="+mn-ea"/>
                <a:cs typeface="+mn-cs"/>
              </a:rPr>
              <a:t> </a:t>
            </a:r>
            <a:r>
              <a:rPr lang="ru-RU" sz="1200" u="sng" kern="1200" dirty="0" err="1" smtClean="0">
                <a:solidFill>
                  <a:schemeClr val="tx1"/>
                </a:solidFill>
                <a:latin typeface="+mn-lt"/>
                <a:ea typeface="+mn-ea"/>
                <a:cs typeface="+mn-cs"/>
                <a:hlinkClick r:id="rId3" tooltip="Чаатас"/>
              </a:rPr>
              <a:t>Чаатас</a:t>
            </a:r>
            <a:r>
              <a:rPr lang="ru-RU" sz="1200" kern="1200" dirty="0" smtClean="0">
                <a:solidFill>
                  <a:schemeClr val="tx1"/>
                </a:solidFill>
                <a:latin typeface="+mn-lt"/>
                <a:ea typeface="+mn-ea"/>
                <a:cs typeface="+mn-cs"/>
              </a:rPr>
              <a:t> составляет около 4000-5000 лет.</a:t>
            </a:r>
          </a:p>
          <a:p>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Чаатас</a:t>
            </a:r>
            <a:r>
              <a:rPr lang="ru-RU" sz="1200" kern="1200" dirty="0" smtClean="0">
                <a:solidFill>
                  <a:schemeClr val="tx1"/>
                </a:solidFill>
                <a:latin typeface="+mn-lt"/>
                <a:ea typeface="+mn-ea"/>
                <a:cs typeface="+mn-cs"/>
              </a:rPr>
              <a:t> переводится как «камень войны». Хакасы именуют так группы каменных курганов, которые обставлены высокими плитами, либо каменными столбами-менгирами. Согласно народному преданию, это камни, которые оторвались от скал и врезались в землю в тех местах, где проходили поединки древних </a:t>
            </a:r>
            <a:r>
              <a:rPr lang="ru-RU" sz="1200" kern="1200" dirty="0" err="1" smtClean="0">
                <a:solidFill>
                  <a:schemeClr val="tx1"/>
                </a:solidFill>
                <a:latin typeface="+mn-lt"/>
                <a:ea typeface="+mn-ea"/>
                <a:cs typeface="+mn-cs"/>
              </a:rPr>
              <a:t>богатырей-алыпов</a:t>
            </a:r>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smtClean="0">
                <a:solidFill>
                  <a:schemeClr val="tx1"/>
                </a:solidFill>
                <a:latin typeface="+mn-lt"/>
                <a:ea typeface="+mn-ea"/>
                <a:cs typeface="+mn-cs"/>
              </a:rPr>
              <a:t>В Алтайском районе находится озеро с одноименным названием Алтайское, но в народе его называют Горькое, так как в этом озере очень солёная вода</a:t>
            </a:r>
          </a:p>
          <a:p>
            <a:r>
              <a:rPr lang="ru-RU" sz="1200" kern="1200" dirty="0" smtClean="0">
                <a:solidFill>
                  <a:schemeClr val="tx1"/>
                </a:solidFill>
                <a:latin typeface="+mn-lt"/>
                <a:ea typeface="+mn-ea"/>
                <a:cs typeface="+mn-cs"/>
              </a:rPr>
              <a:t>     На берегу озера находится месторождение целебных грязей, и с древности это озеро считалось лечебной купальницей. Здесь поправляли здоровье (конечно «Диким» способом) местные жители</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b="1" kern="1200" dirty="0" err="1" smtClean="0">
                <a:solidFill>
                  <a:schemeClr val="tx1"/>
                </a:solidFill>
                <a:latin typeface="+mn-lt"/>
                <a:ea typeface="+mn-ea"/>
                <a:cs typeface="+mn-cs"/>
              </a:rPr>
              <a:t>Улуг</a:t>
            </a:r>
            <a:r>
              <a:rPr lang="ru-RU" sz="1200" b="1" kern="1200" dirty="0" smtClean="0">
                <a:solidFill>
                  <a:schemeClr val="tx1"/>
                </a:solidFill>
                <a:latin typeface="+mn-lt"/>
                <a:ea typeface="+mn-ea"/>
                <a:cs typeface="+mn-cs"/>
              </a:rPr>
              <a:t> </a:t>
            </a:r>
            <a:r>
              <a:rPr lang="ru-RU" sz="1200" b="1" kern="1200" dirty="0" err="1" smtClean="0">
                <a:solidFill>
                  <a:schemeClr val="tx1"/>
                </a:solidFill>
                <a:latin typeface="+mn-lt"/>
                <a:ea typeface="+mn-ea"/>
                <a:cs typeface="+mn-cs"/>
              </a:rPr>
              <a:t>Хуртуях</a:t>
            </a:r>
            <a:r>
              <a:rPr lang="ru-RU" sz="1200" b="1" kern="1200" dirty="0" smtClean="0">
                <a:solidFill>
                  <a:schemeClr val="tx1"/>
                </a:solidFill>
                <a:latin typeface="+mn-lt"/>
                <a:ea typeface="+mn-ea"/>
                <a:cs typeface="+mn-cs"/>
              </a:rPr>
              <a:t> </a:t>
            </a:r>
            <a:r>
              <a:rPr lang="ru-RU" sz="1200" b="1"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 это каменное божество, по-русски звучит</a:t>
            </a:r>
            <a:r>
              <a:rPr lang="ru-RU" sz="1200" b="1"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b="1" i="1" kern="1200" dirty="0" smtClean="0">
                <a:solidFill>
                  <a:schemeClr val="tx1"/>
                </a:solidFill>
                <a:latin typeface="+mn-lt"/>
                <a:ea typeface="+mn-ea"/>
                <a:cs typeface="+mn-cs"/>
              </a:rPr>
              <a:t>"Большая каменная старуха",</a:t>
            </a:r>
            <a:r>
              <a:rPr lang="ru-RU" sz="1200" kern="1200" dirty="0" smtClean="0">
                <a:solidFill>
                  <a:schemeClr val="tx1"/>
                </a:solidFill>
                <a:latin typeface="+mn-lt"/>
                <a:ea typeface="+mn-ea"/>
                <a:cs typeface="+mn-cs"/>
              </a:rPr>
              <a:t> однако также есть другие варианты перевода. Например, изваяние также называют «Белой волчицей» или «Матерью всего живого» Высота этой каменной статуи достигает трех метров, а возраст насчитывается 4.5 тысячи.</a:t>
            </a:r>
            <a:r>
              <a:rPr lang="ru-RU" sz="1200" b="1" i="1" kern="1200" dirty="0" smtClean="0">
                <a:solidFill>
                  <a:schemeClr val="tx1"/>
                </a:solidFill>
                <a:latin typeface="+mn-lt"/>
                <a:ea typeface="+mn-ea"/>
                <a:cs typeface="+mn-cs"/>
              </a:rPr>
              <a:t> "Большая каменная старуха"</a:t>
            </a:r>
            <a:r>
              <a:rPr lang="ru-RU" sz="1200" kern="1200" dirty="0" smtClean="0">
                <a:solidFill>
                  <a:schemeClr val="tx1"/>
                </a:solidFill>
                <a:latin typeface="+mn-lt"/>
                <a:ea typeface="+mn-ea"/>
                <a:cs typeface="+mn-cs"/>
              </a:rPr>
              <a:t> излучает энергию, которая по преданию, исцеляет женщин</a:t>
            </a:r>
          </a:p>
          <a:p>
            <a:r>
              <a:rPr lang="ru-RU" sz="1200" kern="1200" dirty="0" smtClean="0">
                <a:solidFill>
                  <a:schemeClr val="tx1"/>
                </a:solidFill>
                <a:latin typeface="+mn-lt"/>
                <a:ea typeface="+mn-ea"/>
                <a:cs typeface="+mn-cs"/>
              </a:rPr>
              <a:t>По легенде, </a:t>
            </a:r>
            <a:r>
              <a:rPr lang="ru-RU" sz="1200" kern="1200" dirty="0" err="1" smtClean="0">
                <a:solidFill>
                  <a:schemeClr val="tx1"/>
                </a:solidFill>
                <a:latin typeface="+mn-lt"/>
                <a:ea typeface="+mn-ea"/>
                <a:cs typeface="+mn-cs"/>
              </a:rPr>
              <a:t>Сартаклай</a:t>
            </a:r>
            <a:r>
              <a:rPr lang="ru-RU" sz="1200" kern="1200" dirty="0" smtClean="0">
                <a:solidFill>
                  <a:schemeClr val="tx1"/>
                </a:solidFill>
                <a:latin typeface="+mn-lt"/>
                <a:ea typeface="+mn-ea"/>
                <a:cs typeface="+mn-cs"/>
              </a:rPr>
              <a:t> возвел прочный мост через Енисей, чтобы быстро и просто добираться до самых отдаленных соседей. Но мостом вскоре воспользовались враги для вторжения на территорию Хакасии. Деревня </a:t>
            </a:r>
            <a:r>
              <a:rPr lang="ru-RU" sz="1200" kern="1200" dirty="0" err="1" smtClean="0">
                <a:solidFill>
                  <a:schemeClr val="tx1"/>
                </a:solidFill>
                <a:latin typeface="+mn-lt"/>
                <a:ea typeface="+mn-ea"/>
                <a:cs typeface="+mn-cs"/>
              </a:rPr>
              <a:t>Сартаклая</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была разрушена и разграблена, предчувствуя большую беду, </a:t>
            </a:r>
            <a:r>
              <a:rPr lang="ru-RU" sz="1200" kern="1200" dirty="0" err="1" smtClean="0">
                <a:solidFill>
                  <a:schemeClr val="tx1"/>
                </a:solidFill>
                <a:latin typeface="+mn-lt"/>
                <a:ea typeface="+mn-ea"/>
                <a:cs typeface="+mn-cs"/>
              </a:rPr>
              <a:t>Сартаклай</a:t>
            </a:r>
            <a:r>
              <a:rPr lang="ru-RU" sz="1200" kern="1200" dirty="0" smtClean="0">
                <a:solidFill>
                  <a:schemeClr val="tx1"/>
                </a:solidFill>
                <a:latin typeface="+mn-lt"/>
                <a:ea typeface="+mn-ea"/>
                <a:cs typeface="+mn-cs"/>
              </a:rPr>
              <a:t> усадил на коня свою жену и детей и приказал им спасаться бегством и ни в коем случае не оглядываться. Сам же </a:t>
            </a:r>
            <a:r>
              <a:rPr lang="ru-RU" sz="1200" kern="1200" dirty="0" err="1" smtClean="0">
                <a:solidFill>
                  <a:schemeClr val="tx1"/>
                </a:solidFill>
                <a:latin typeface="+mn-lt"/>
                <a:ea typeface="+mn-ea"/>
                <a:cs typeface="+mn-cs"/>
              </a:rPr>
              <a:t>Сартаклай</a:t>
            </a:r>
            <a:r>
              <a:rPr lang="ru-RU" sz="1200" kern="1200" dirty="0" smtClean="0">
                <a:solidFill>
                  <a:schemeClr val="tx1"/>
                </a:solidFill>
                <a:latin typeface="+mn-lt"/>
                <a:ea typeface="+mn-ea"/>
                <a:cs typeface="+mn-cs"/>
              </a:rPr>
              <a:t> встал на пути врагов, пытаясь их задержать во спасение своей семьи. </a:t>
            </a:r>
            <a:r>
              <a:rPr lang="ru-RU" sz="1200" kern="1200" dirty="0" err="1" smtClean="0">
                <a:solidFill>
                  <a:schemeClr val="tx1"/>
                </a:solidFill>
                <a:latin typeface="+mn-lt"/>
                <a:ea typeface="+mn-ea"/>
                <a:cs typeface="+mn-cs"/>
              </a:rPr>
              <a:t>Сартаклай</a:t>
            </a:r>
            <a:r>
              <a:rPr lang="ru-RU" sz="1200" kern="1200" dirty="0" smtClean="0">
                <a:solidFill>
                  <a:schemeClr val="tx1"/>
                </a:solidFill>
                <a:latin typeface="+mn-lt"/>
                <a:ea typeface="+mn-ea"/>
                <a:cs typeface="+mn-cs"/>
              </a:rPr>
              <a:t> достойно погиб в неравной битве, а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с детьми доскакала до берегов реки Абакан. Когда конь перепрыгивал через бушующие воды реки, дети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Сартаклая</a:t>
            </a:r>
            <a:r>
              <a:rPr lang="ru-RU" sz="1200" kern="1200" dirty="0" smtClean="0">
                <a:solidFill>
                  <a:schemeClr val="tx1"/>
                </a:solidFill>
                <a:latin typeface="+mn-lt"/>
                <a:ea typeface="+mn-ea"/>
                <a:cs typeface="+mn-cs"/>
              </a:rPr>
              <a:t> не смогли удержаться и сгинули в темной воде. Тут не удержалась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и обернулась посмотреть, что случилось с ее сыновьями. Увидев их гибель, она спешилась и воззвала к богам, моля о справедливости за гибель ее мужа и детей. Услышав ее молитвы, боги сжалились, обратив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в камень и наделили ее силой, способной помогать женщинам обрести счастье материнства.</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Озеро </a:t>
            </a:r>
            <a:r>
              <a:rPr lang="ru-RU" sz="1200" kern="1200" dirty="0" err="1" smtClean="0">
                <a:solidFill>
                  <a:schemeClr val="tx1"/>
                </a:solidFill>
                <a:latin typeface="+mn-lt"/>
                <a:ea typeface="+mn-ea"/>
                <a:cs typeface="+mn-cs"/>
              </a:rPr>
              <a:t>Баланкуль</a:t>
            </a:r>
            <a:r>
              <a:rPr lang="ru-RU" sz="1200" kern="1200" dirty="0" smtClean="0">
                <a:solidFill>
                  <a:schemeClr val="tx1"/>
                </a:solidFill>
                <a:latin typeface="+mn-lt"/>
                <a:ea typeface="+mn-ea"/>
                <a:cs typeface="+mn-cs"/>
              </a:rPr>
              <a:t> в переводе с хакасского «Лосинное озеро». Существует легенда, что на озере </a:t>
            </a:r>
            <a:r>
              <a:rPr lang="ru-RU" sz="1200" kern="1200" dirty="0" err="1" smtClean="0">
                <a:solidFill>
                  <a:schemeClr val="tx1"/>
                </a:solidFill>
                <a:latin typeface="+mn-lt"/>
                <a:ea typeface="+mn-ea"/>
                <a:cs typeface="+mn-cs"/>
              </a:rPr>
              <a:t>Баланкуль</a:t>
            </a:r>
            <a:r>
              <a:rPr lang="ru-RU" sz="1200" kern="1200" dirty="0" smtClean="0">
                <a:solidFill>
                  <a:schemeClr val="tx1"/>
                </a:solidFill>
                <a:latin typeface="+mn-lt"/>
                <a:ea typeface="+mn-ea"/>
                <a:cs typeface="+mn-cs"/>
              </a:rPr>
              <a:t>  было очень много добрых и могучих  лосей. Раньше оно у Хакасов считалось священным и до сих пор оно является хакасской жемчужиной Каждый год на озеро </a:t>
            </a:r>
            <a:r>
              <a:rPr lang="ru-RU" sz="1200" kern="1200" dirty="0" err="1" smtClean="0">
                <a:solidFill>
                  <a:schemeClr val="tx1"/>
                </a:solidFill>
                <a:latin typeface="+mn-lt"/>
                <a:ea typeface="+mn-ea"/>
                <a:cs typeface="+mn-cs"/>
              </a:rPr>
              <a:t>Баланкуль</a:t>
            </a:r>
            <a:r>
              <a:rPr lang="ru-RU" sz="1200" kern="1200" dirty="0" smtClean="0">
                <a:solidFill>
                  <a:schemeClr val="tx1"/>
                </a:solidFill>
                <a:latin typeface="+mn-lt"/>
                <a:ea typeface="+mn-ea"/>
                <a:cs typeface="+mn-cs"/>
              </a:rPr>
              <a:t> – приезжают  отдыхающие, туристы, которые ловят рыбу, ведь там ее очень много: щука, окунь, сазан. Озеро окружает очень красивый  хвойно-лиственный лес</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Могильник </a:t>
            </a:r>
            <a:r>
              <a:rPr lang="ru-RU" sz="1200" kern="1200" dirty="0" err="1" smtClean="0">
                <a:solidFill>
                  <a:schemeClr val="tx1"/>
                </a:solidFill>
                <a:latin typeface="+mn-lt"/>
                <a:ea typeface="+mn-ea"/>
                <a:cs typeface="+mn-cs"/>
              </a:rPr>
              <a:t>Уйбатский</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чаатас</a:t>
            </a:r>
            <a:r>
              <a:rPr lang="ru-RU" sz="1200" kern="1200" dirty="0" smtClean="0">
                <a:solidFill>
                  <a:schemeClr val="tx1"/>
                </a:solidFill>
                <a:latin typeface="+mn-lt"/>
                <a:ea typeface="+mn-ea"/>
                <a:cs typeface="+mn-cs"/>
              </a:rPr>
              <a:t>  «камень войны» Существует легенда, что в незапамятные времена богатыри – владельцы двух горных хребтов – враждовали друг с другом. В ярости они отламывали и метали в противника обломки скал. Огромные камни, те, что не долетали до цели, втыкались в землю межгорной долины. С тех пор они косо торчат в ней причудливой группой. В память о богатырской распре, люди зовут их </a:t>
            </a:r>
            <a:r>
              <a:rPr lang="ru-RU" sz="1200" kern="1200" dirty="0" err="1" smtClean="0">
                <a:solidFill>
                  <a:schemeClr val="tx1"/>
                </a:solidFill>
                <a:latin typeface="+mn-lt"/>
                <a:ea typeface="+mn-ea"/>
                <a:cs typeface="+mn-cs"/>
              </a:rPr>
              <a:t>чаатас</a:t>
            </a:r>
            <a:r>
              <a:rPr lang="ru-RU" sz="1200" kern="1200" dirty="0" smtClean="0">
                <a:solidFill>
                  <a:schemeClr val="tx1"/>
                </a:solidFill>
                <a:latin typeface="+mn-lt"/>
                <a:ea typeface="+mn-ea"/>
                <a:cs typeface="+mn-cs"/>
              </a:rPr>
              <a:t> – «военные камни, камни войны». В действительности эти покосившиеся от времени камни стоят вокруг средневековых курганов.</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Вода в озере </a:t>
            </a:r>
            <a:r>
              <a:rPr lang="ru-RU" sz="1200" kern="1200" dirty="0" err="1" smtClean="0">
                <a:solidFill>
                  <a:schemeClr val="tx1"/>
                </a:solidFill>
                <a:latin typeface="+mn-lt"/>
                <a:ea typeface="+mn-ea"/>
                <a:cs typeface="+mn-cs"/>
              </a:rPr>
              <a:t>Ханкуль</a:t>
            </a:r>
            <a:r>
              <a:rPr lang="ru-RU" sz="1200" kern="1200" dirty="0" smtClean="0">
                <a:solidFill>
                  <a:schemeClr val="tx1"/>
                </a:solidFill>
                <a:latin typeface="+mn-lt"/>
                <a:ea typeface="+mn-ea"/>
                <a:cs typeface="+mn-cs"/>
              </a:rPr>
              <a:t>  минерализованная, по составу сравнимая с морской водой, она  является лечебной.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Казановка – Хакасский республиканский национальный музей-заповедник. В «Казановке» расположены многочисленные свидетельства пребывания здесь древних людей. Музей-заповедник под открытым небом  - это горы, ущелья, пещеры, смешанный лес, растения, занесенные в Красную книгу. Основу коллекции заповедника составляют памятники археологии, которых насчитывается более полутора тысяч. Кроме того в музее находится священные знаки древних шаманов </a:t>
            </a:r>
            <a:r>
              <a:rPr lang="ru-RU" sz="1200" kern="1200" dirty="0" err="1" smtClean="0">
                <a:solidFill>
                  <a:schemeClr val="tx1"/>
                </a:solidFill>
                <a:latin typeface="+mn-lt"/>
                <a:ea typeface="+mn-ea"/>
                <a:cs typeface="+mn-cs"/>
              </a:rPr>
              <a:t>стелла</a:t>
            </a:r>
            <a:r>
              <a:rPr lang="ru-RU" sz="1200" kern="1200" dirty="0" smtClean="0">
                <a:solidFill>
                  <a:schemeClr val="tx1"/>
                </a:solidFill>
                <a:latin typeface="+mn-lt"/>
                <a:ea typeface="+mn-ea"/>
                <a:cs typeface="+mn-cs"/>
              </a:rPr>
              <a:t> - Ах </a:t>
            </a:r>
            <a:r>
              <a:rPr lang="ru-RU" sz="1200"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Ах </a:t>
            </a:r>
            <a:r>
              <a:rPr lang="ru-RU" sz="1200"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он с одной стороны теплый, с другой - холодный. В радиусе трех метров полностью искажены магнитные поля, компас не работает. Гранитная стела до сих пор почитается местными жителями как целебный камень. </a:t>
            </a:r>
          </a:p>
          <a:p>
            <a:endParaRPr lang="ru-RU" sz="1100" b="0"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t>Абакан столица республики Хакасия в Абакане множество парков, фонтанов, и скверов. Приехать в город Абакан можно как на автобусе так и на самолёте и поезде</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smtClean="0">
                <a:solidFill>
                  <a:schemeClr val="tx1"/>
                </a:solidFill>
                <a:latin typeface="+mn-lt"/>
                <a:ea typeface="+mn-ea"/>
                <a:cs typeface="+mn-cs"/>
              </a:rPr>
              <a:t>Большой </a:t>
            </a:r>
            <a:r>
              <a:rPr lang="ru-RU" sz="1200" kern="1200" dirty="0" err="1" smtClean="0">
                <a:solidFill>
                  <a:schemeClr val="tx1"/>
                </a:solidFill>
                <a:latin typeface="+mn-lt"/>
                <a:ea typeface="+mn-ea"/>
                <a:cs typeface="+mn-cs"/>
              </a:rPr>
              <a:t>Салбыкский</a:t>
            </a:r>
            <a:r>
              <a:rPr lang="ru-RU" sz="1200" kern="1200" dirty="0" smtClean="0">
                <a:solidFill>
                  <a:schemeClr val="tx1"/>
                </a:solidFill>
                <a:latin typeface="+mn-lt"/>
                <a:ea typeface="+mn-ea"/>
                <a:cs typeface="+mn-cs"/>
              </a:rPr>
              <a:t> курган. Этот курган получил свое название по </a:t>
            </a:r>
            <a:r>
              <a:rPr lang="ru-RU" sz="1200" kern="1200" dirty="0" err="1" smtClean="0">
                <a:solidFill>
                  <a:schemeClr val="tx1"/>
                </a:solidFill>
                <a:latin typeface="+mn-lt"/>
                <a:ea typeface="+mn-ea"/>
                <a:cs typeface="+mn-cs"/>
              </a:rPr>
              <a:t>Салбыкской</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котловине, местность, где он расположен, называют Долиной царей («Дорога духов»). Сам памятник  построен из больших плит, привезенных с берегов Енисея. Также считается, что это был древний храм и астрономическая обсерватория (так как на каменных стенах показаны пути движения Солнца и Луны). По углам и сторонам этой каменной ограды  вкопаны большие менгиры, всего 23 камня высотой до 6 метров.</a:t>
            </a:r>
          </a:p>
          <a:p>
            <a:r>
              <a:rPr lang="ru-RU" sz="1200" kern="1200" dirty="0" smtClean="0">
                <a:solidFill>
                  <a:schemeClr val="tx1"/>
                </a:solidFill>
                <a:latin typeface="+mn-lt"/>
                <a:ea typeface="+mn-ea"/>
                <a:cs typeface="+mn-cs"/>
              </a:rPr>
              <a:t>В полутора километрах от этого места находится двухполюсная аномальная зона, обозначенная двумя плитами, назваными </a:t>
            </a:r>
            <a:r>
              <a:rPr lang="ru-RU" sz="1200" kern="1200" dirty="0" err="1" smtClean="0">
                <a:solidFill>
                  <a:schemeClr val="tx1"/>
                </a:solidFill>
                <a:latin typeface="+mn-lt"/>
                <a:ea typeface="+mn-ea"/>
                <a:cs typeface="+mn-cs"/>
              </a:rPr>
              <a:t>Салбыкскими</a:t>
            </a:r>
            <a:r>
              <a:rPr lang="ru-RU" sz="1200" kern="1200" dirty="0" smtClean="0">
                <a:solidFill>
                  <a:schemeClr val="tx1"/>
                </a:solidFill>
                <a:latin typeface="+mn-lt"/>
                <a:ea typeface="+mn-ea"/>
                <a:cs typeface="+mn-cs"/>
              </a:rPr>
              <a:t> воротами. К этим воротам и приходят люди, верящие в их целительную силу. Можно даже увидеть, что в некоторых местах камни отшлифованы их руками. </a:t>
            </a:r>
          </a:p>
          <a:p>
            <a:r>
              <a:rPr lang="ru-RU" sz="1200" kern="1200" dirty="0" smtClean="0">
                <a:solidFill>
                  <a:schemeClr val="tx1"/>
                </a:solidFill>
                <a:latin typeface="+mn-lt"/>
                <a:ea typeface="+mn-ea"/>
                <a:cs typeface="+mn-cs"/>
              </a:rPr>
              <a:t>«Долина царей»  популярна не только среди туристов, сюда также приезжают шаманы и проводят обряд очищения, обновляя энергию человека.</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latin typeface="+mn-lt"/>
                <a:ea typeface="+mn-ea"/>
                <a:cs typeface="+mn-cs"/>
              </a:rPr>
              <a:t>Полтаковский</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стеллариум</a:t>
            </a:r>
            <a:r>
              <a:rPr lang="ru-RU" sz="1200" kern="1200" dirty="0" smtClean="0">
                <a:solidFill>
                  <a:schemeClr val="tx1"/>
                </a:solidFill>
                <a:latin typeface="+mn-lt"/>
                <a:ea typeface="+mn-ea"/>
                <a:cs typeface="+mn-cs"/>
              </a:rPr>
              <a:t> - Здесь собрано 93 плиты с наскальными рисунками различных эпох. На 93-х плитах изображено более 1000 рисунков Музей наскального искусства </a:t>
            </a:r>
            <a:r>
              <a:rPr lang="ru-RU" sz="1200" kern="1200" dirty="0" err="1" smtClean="0">
                <a:solidFill>
                  <a:schemeClr val="tx1"/>
                </a:solidFill>
                <a:latin typeface="+mn-lt"/>
                <a:ea typeface="+mn-ea"/>
                <a:cs typeface="+mn-cs"/>
              </a:rPr>
              <a:t>стеллариум</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Хайа</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хоос</a:t>
            </a:r>
            <a:r>
              <a:rPr lang="ru-RU" sz="1200" kern="1200" dirty="0" smtClean="0">
                <a:solidFill>
                  <a:schemeClr val="tx1"/>
                </a:solidFill>
                <a:latin typeface="+mn-lt"/>
                <a:ea typeface="+mn-ea"/>
                <a:cs typeface="+mn-cs"/>
              </a:rPr>
              <a:t>»Также здесь находится каменное изваяние,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Палазы</a:t>
            </a:r>
            <a:r>
              <a:rPr lang="ru-RU" sz="1200" kern="1200" dirty="0" smtClean="0">
                <a:solidFill>
                  <a:schemeClr val="tx1"/>
                </a:solidFill>
                <a:latin typeface="+mn-lt"/>
                <a:ea typeface="+mn-ea"/>
                <a:cs typeface="+mn-cs"/>
              </a:rPr>
              <a:t>, которое по легенде является сыном знаменитой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Согласно легенде </a:t>
            </a:r>
            <a:r>
              <a:rPr lang="ru-RU" sz="1200" kern="1200" dirty="0" err="1" smtClean="0">
                <a:solidFill>
                  <a:schemeClr val="tx1"/>
                </a:solidFill>
                <a:latin typeface="+mn-lt"/>
                <a:ea typeface="+mn-ea"/>
                <a:cs typeface="+mn-cs"/>
              </a:rPr>
              <a:t>Хуртуях</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тас</a:t>
            </a:r>
            <a:r>
              <a:rPr lang="ru-RU" sz="1200" kern="1200" dirty="0" smtClean="0">
                <a:solidFill>
                  <a:schemeClr val="tx1"/>
                </a:solidFill>
                <a:latin typeface="+mn-lt"/>
                <a:ea typeface="+mn-ea"/>
                <a:cs typeface="+mn-cs"/>
              </a:rPr>
              <a:t> обронила своего сына, когда убегала от </a:t>
            </a:r>
            <a:r>
              <a:rPr lang="ru-RU" sz="1200" kern="1200" dirty="0" err="1" smtClean="0">
                <a:solidFill>
                  <a:schemeClr val="tx1"/>
                </a:solidFill>
                <a:latin typeface="+mn-lt"/>
                <a:ea typeface="+mn-ea"/>
                <a:cs typeface="+mn-cs"/>
              </a:rPr>
              <a:t>татаро-монголов</a:t>
            </a:r>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smtClean="0">
                <a:solidFill>
                  <a:schemeClr val="tx1"/>
                </a:solidFill>
                <a:latin typeface="+mn-lt"/>
                <a:ea typeface="+mn-ea"/>
                <a:cs typeface="+mn-cs"/>
              </a:rPr>
              <a:t>Озеро Иткуль расположено на одном из 9 участков Заповедника Хакасский.  озеро Иткуль  это чистейшее пресное озеро, которое славится как маленький Байкал Площадь его водной поверхности составляет 23 кв. км, глубина достигает 17 метров По берегам встречаются редкие виды растений (</a:t>
            </a:r>
            <a:r>
              <a:rPr lang="ru-RU" sz="1200" u="none" strike="noStrike" kern="1200" dirty="0" err="1" smtClean="0">
                <a:solidFill>
                  <a:schemeClr val="tx1"/>
                </a:solidFill>
                <a:latin typeface="+mn-lt"/>
                <a:ea typeface="+mn-ea"/>
                <a:cs typeface="+mn-cs"/>
                <a:hlinkClick r:id="rId3" tooltip="Остролодочник заключающий (страница отсутствует)"/>
              </a:rPr>
              <a:t>остролодочник</a:t>
            </a:r>
            <a:r>
              <a:rPr lang="ru-RU" sz="1200" u="none" strike="noStrike" kern="1200" dirty="0" smtClean="0">
                <a:solidFill>
                  <a:schemeClr val="tx1"/>
                </a:solidFill>
                <a:latin typeface="+mn-lt"/>
                <a:ea typeface="+mn-ea"/>
                <a:cs typeface="+mn-cs"/>
                <a:hlinkClick r:id="rId3" tooltip="Остролодочник заключающий (страница отсутствует)"/>
              </a:rPr>
              <a:t> заключающий</a:t>
            </a:r>
            <a:r>
              <a:rPr lang="ru-RU" sz="1200" kern="1200" dirty="0" smtClean="0">
                <a:solidFill>
                  <a:schemeClr val="tx1"/>
                </a:solidFill>
                <a:latin typeface="+mn-lt"/>
                <a:ea typeface="+mn-ea"/>
                <a:cs typeface="+mn-cs"/>
              </a:rPr>
              <a:t>, </a:t>
            </a:r>
          </a:p>
          <a:p>
            <a:r>
              <a:rPr lang="ru-RU" sz="1200" u="none" strike="noStrike" kern="1200" dirty="0" smtClean="0">
                <a:solidFill>
                  <a:schemeClr val="tx1"/>
                </a:solidFill>
                <a:latin typeface="+mn-lt"/>
                <a:ea typeface="+mn-ea"/>
                <a:cs typeface="+mn-cs"/>
                <a:hlinkClick r:id="rId4" tooltip="Аистник татарский"/>
              </a:rPr>
              <a:t>аистник татарский</a:t>
            </a:r>
            <a:r>
              <a:rPr lang="ru-RU" sz="1200" kern="1200" dirty="0" smtClean="0">
                <a:solidFill>
                  <a:schemeClr val="tx1"/>
                </a:solidFill>
                <a:latin typeface="+mn-lt"/>
                <a:ea typeface="+mn-ea"/>
                <a:cs typeface="+mn-cs"/>
              </a:rPr>
              <a:t>,  ковыль перистый и др.) и животных (</a:t>
            </a:r>
            <a:r>
              <a:rPr lang="ru-RU" sz="1200" u="none" strike="noStrike" kern="1200" dirty="0" smtClean="0">
                <a:solidFill>
                  <a:schemeClr val="tx1"/>
                </a:solidFill>
                <a:latin typeface="+mn-lt"/>
                <a:ea typeface="+mn-ea"/>
                <a:cs typeface="+mn-cs"/>
                <a:hlinkClick r:id="rId5" tooltip="Журавль-красавка"/>
              </a:rPr>
              <a:t>журавль-красавка</a:t>
            </a:r>
            <a:r>
              <a:rPr lang="ru-RU" sz="1200" kern="1200" dirty="0" smtClean="0">
                <a:solidFill>
                  <a:schemeClr val="tx1"/>
                </a:solidFill>
                <a:latin typeface="+mn-lt"/>
                <a:ea typeface="+mn-ea"/>
                <a:cs typeface="+mn-cs"/>
              </a:rPr>
              <a:t>, черноголовый хохотун, </a:t>
            </a:r>
            <a:r>
              <a:rPr lang="ru-RU" sz="1200" u="none" strike="noStrike" kern="1200" dirty="0" smtClean="0">
                <a:solidFill>
                  <a:schemeClr val="tx1"/>
                </a:solidFill>
                <a:latin typeface="+mn-lt"/>
                <a:ea typeface="+mn-ea"/>
                <a:cs typeface="+mn-cs"/>
                <a:hlinkClick r:id="rId6" tooltip="Сапсан"/>
              </a:rPr>
              <a:t>сапсан</a:t>
            </a:r>
            <a:r>
              <a:rPr lang="ru-RU" sz="1200" kern="1200" dirty="0" smtClean="0">
                <a:solidFill>
                  <a:schemeClr val="tx1"/>
                </a:solidFill>
                <a:latin typeface="+mn-lt"/>
                <a:ea typeface="+mn-ea"/>
                <a:cs typeface="+mn-cs"/>
              </a:rPr>
              <a:t>, </a:t>
            </a:r>
            <a:r>
              <a:rPr lang="ru-RU" sz="1200" u="none" strike="noStrike" kern="1200" dirty="0" err="1" smtClean="0">
                <a:solidFill>
                  <a:schemeClr val="tx1"/>
                </a:solidFill>
                <a:latin typeface="+mn-lt"/>
                <a:ea typeface="+mn-ea"/>
                <a:cs typeface="+mn-cs"/>
                <a:hlinkClick r:id="rId7" tooltip="Балобан"/>
              </a:rPr>
              <a:t>балобан</a:t>
            </a:r>
            <a:r>
              <a:rPr lang="ru-RU" sz="1200" kern="1200" dirty="0" smtClean="0">
                <a:solidFill>
                  <a:schemeClr val="tx1"/>
                </a:solidFill>
                <a:latin typeface="+mn-lt"/>
                <a:ea typeface="+mn-ea"/>
                <a:cs typeface="+mn-cs"/>
              </a:rPr>
              <a:t>, </a:t>
            </a:r>
            <a:r>
              <a:rPr lang="ru-RU" sz="1200" u="none" strike="noStrike" kern="1200" dirty="0" smtClean="0">
                <a:solidFill>
                  <a:schemeClr val="tx1"/>
                </a:solidFill>
                <a:latin typeface="+mn-lt"/>
                <a:ea typeface="+mn-ea"/>
                <a:cs typeface="+mn-cs"/>
                <a:hlinkClick r:id="rId8" tooltip="Орёл-могильник"/>
              </a:rPr>
              <a:t>орёл-могильник</a:t>
            </a:r>
            <a:r>
              <a:rPr lang="ru-RU" sz="1200" kern="1200" dirty="0" smtClean="0">
                <a:solidFill>
                  <a:schemeClr val="tx1"/>
                </a:solidFill>
                <a:latin typeface="+mn-lt"/>
                <a:ea typeface="+mn-ea"/>
                <a:cs typeface="+mn-cs"/>
              </a:rPr>
              <a:t>). В озере много рыбы (</a:t>
            </a:r>
            <a:r>
              <a:rPr lang="ru-RU" sz="1200" u="none" strike="noStrike" kern="1200" dirty="0" smtClean="0">
                <a:solidFill>
                  <a:schemeClr val="tx1"/>
                </a:solidFill>
                <a:latin typeface="+mn-lt"/>
                <a:ea typeface="+mn-ea"/>
                <a:cs typeface="+mn-cs"/>
                <a:hlinkClick r:id="rId9" tooltip="Окунь"/>
              </a:rPr>
              <a:t>окунь</a:t>
            </a:r>
            <a:r>
              <a:rPr lang="ru-RU" sz="1200" kern="1200" dirty="0" smtClean="0">
                <a:solidFill>
                  <a:schemeClr val="tx1"/>
                </a:solidFill>
                <a:latin typeface="+mn-lt"/>
                <a:ea typeface="+mn-ea"/>
                <a:cs typeface="+mn-cs"/>
              </a:rPr>
              <a:t>, </a:t>
            </a:r>
            <a:r>
              <a:rPr lang="ru-RU" sz="1200" u="none" strike="noStrike" kern="1200" dirty="0" smtClean="0">
                <a:solidFill>
                  <a:schemeClr val="tx1"/>
                </a:solidFill>
                <a:latin typeface="+mn-lt"/>
                <a:ea typeface="+mn-ea"/>
                <a:cs typeface="+mn-cs"/>
                <a:hlinkClick r:id="rId10" tooltip="Пелядь"/>
              </a:rPr>
              <a:t>пелядь</a:t>
            </a:r>
            <a:r>
              <a:rPr lang="ru-RU" sz="1200" kern="1200" dirty="0" smtClean="0">
                <a:solidFill>
                  <a:schemeClr val="tx1"/>
                </a:solidFill>
                <a:latin typeface="+mn-lt"/>
                <a:ea typeface="+mn-ea"/>
                <a:cs typeface="+mn-cs"/>
              </a:rPr>
              <a:t>, серебристый </a:t>
            </a:r>
            <a:r>
              <a:rPr lang="ru-RU" sz="1200" u="none" strike="noStrike" kern="1200" dirty="0" smtClean="0">
                <a:solidFill>
                  <a:schemeClr val="tx1"/>
                </a:solidFill>
                <a:latin typeface="+mn-lt"/>
                <a:ea typeface="+mn-ea"/>
                <a:cs typeface="+mn-cs"/>
                <a:hlinkClick r:id="rId11" tooltip="Карась"/>
              </a:rPr>
              <a:t>карась</a:t>
            </a:r>
            <a:r>
              <a:rPr lang="ru-RU" sz="1200" kern="1200" dirty="0" smtClean="0">
                <a:solidFill>
                  <a:schemeClr val="tx1"/>
                </a:solidFill>
                <a:latin typeface="+mn-lt"/>
                <a:ea typeface="+mn-ea"/>
                <a:cs typeface="+mn-cs"/>
              </a:rPr>
              <a:t>, </a:t>
            </a:r>
            <a:r>
              <a:rPr lang="ru-RU" sz="1200" u="none" strike="noStrike" kern="1200" dirty="0" smtClean="0">
                <a:solidFill>
                  <a:schemeClr val="tx1"/>
                </a:solidFill>
                <a:latin typeface="+mn-lt"/>
                <a:ea typeface="+mn-ea"/>
                <a:cs typeface="+mn-cs"/>
                <a:hlinkClick r:id="rId12" tooltip="Лещ"/>
              </a:rPr>
              <a:t>лещ</a:t>
            </a:r>
            <a:r>
              <a:rPr lang="ru-RU" sz="1200" kern="1200" dirty="0" smtClean="0">
                <a:solidFill>
                  <a:schemeClr val="tx1"/>
                </a:solidFill>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latin typeface="+mn-lt"/>
                <a:ea typeface="+mn-ea"/>
                <a:cs typeface="+mn-cs"/>
              </a:rPr>
              <a:t>Малоарбатская</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писаница</a:t>
            </a:r>
            <a:r>
              <a:rPr lang="ru-RU" sz="1200" kern="1200" dirty="0" smtClean="0">
                <a:solidFill>
                  <a:schemeClr val="tx1"/>
                </a:solidFill>
                <a:latin typeface="+mn-lt"/>
                <a:ea typeface="+mn-ea"/>
                <a:cs typeface="+mn-cs"/>
              </a:rPr>
              <a:t> – Музей-заповедник. На протяжении тысячелетий у подножия </a:t>
            </a:r>
            <a:r>
              <a:rPr lang="ru-RU" sz="1200" kern="1200" dirty="0" err="1" smtClean="0">
                <a:solidFill>
                  <a:schemeClr val="tx1"/>
                </a:solidFill>
                <a:latin typeface="+mn-lt"/>
                <a:ea typeface="+mn-ea"/>
                <a:cs typeface="+mn-cs"/>
              </a:rPr>
              <a:t>писаницы</a:t>
            </a:r>
            <a:r>
              <a:rPr lang="ru-RU" sz="1200" kern="1200" dirty="0" smtClean="0">
                <a:solidFill>
                  <a:schemeClr val="tx1"/>
                </a:solidFill>
                <a:latin typeface="+mn-lt"/>
                <a:ea typeface="+mn-ea"/>
                <a:cs typeface="+mn-cs"/>
              </a:rPr>
              <a:t> проводились обряды поклонения и жертвоприношения силам природы и духам священной скалы. Это один из восьми музеев под открытым небом в Хакасии. Петроглифы, нанесенные красной охрой, находятся на скале, на высоте 1-2 метра. Можно взять бумагу и ручку из лукошка, которое стоит у самой скалы, написать свое желание и оставить в специальной кладке из камней. После загадывания желаний нужно пройти на обряд </a:t>
            </a:r>
            <a:r>
              <a:rPr lang="ru-RU" sz="1200" kern="1200" dirty="0" err="1" smtClean="0">
                <a:solidFill>
                  <a:schemeClr val="tx1"/>
                </a:solidFill>
                <a:latin typeface="+mn-lt"/>
                <a:ea typeface="+mn-ea"/>
                <a:cs typeface="+mn-cs"/>
              </a:rPr>
              <a:t>повязывания</a:t>
            </a:r>
            <a:r>
              <a:rPr lang="ru-RU" sz="1200" kern="1200" dirty="0" smtClean="0">
                <a:solidFill>
                  <a:schemeClr val="tx1"/>
                </a:solidFill>
                <a:latin typeface="+mn-lt"/>
                <a:ea typeface="+mn-ea"/>
                <a:cs typeface="+mn-cs"/>
              </a:rPr>
              <a:t> ленточки. </a:t>
            </a:r>
          </a:p>
          <a:p>
            <a:endParaRPr lang="ru-RU" sz="1100" b="0" dirty="0">
              <a:effectLst/>
            </a:endParaRPr>
          </a:p>
        </p:txBody>
      </p:sp>
      <p:sp>
        <p:nvSpPr>
          <p:cNvPr id="4" name="Номер слайда 3"/>
          <p:cNvSpPr>
            <a:spLocks noGrp="1"/>
          </p:cNvSpPr>
          <p:nvPr>
            <p:ph type="sldNum" sz="quarter" idx="10"/>
          </p:nvPr>
        </p:nvSpPr>
        <p:spPr/>
        <p:txBody>
          <a:bodyPr/>
          <a:lstStyle/>
          <a:p>
            <a:fld id="{A1CA1EC1-66FB-4D95-ABE1-3CFBE4D85EC1}"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Саянский перевал - Древняя дорога кочевников, по ней проходила армия </a:t>
            </a:r>
            <a:r>
              <a:rPr lang="ru-RU" sz="1200" kern="1200" dirty="0" err="1" smtClean="0">
                <a:solidFill>
                  <a:schemeClr val="tx1"/>
                </a:solidFill>
                <a:latin typeface="+mn-lt"/>
                <a:ea typeface="+mn-ea"/>
                <a:cs typeface="+mn-cs"/>
              </a:rPr>
              <a:t>Чингисхана.Она</a:t>
            </a:r>
            <a:r>
              <a:rPr lang="ru-RU" sz="1200" kern="1200" dirty="0" smtClean="0">
                <a:solidFill>
                  <a:schemeClr val="tx1"/>
                </a:solidFill>
                <a:latin typeface="+mn-lt"/>
                <a:ea typeface="+mn-ea"/>
                <a:cs typeface="+mn-cs"/>
              </a:rPr>
              <a:t> соединяет западную Тыву с Хакасией. Эта дорога  начинается в бескрайних степях  и пересекает прекрасные горные долины Саян, поднимаясь в зоны горной тундры, дорога по пути которой исторические достопримечательности степной Хакасии сменяются достопримечательностями природными от которых глаз не оторвать. На самой седловине перевала, есть  место для остановок путников.  Это место, является  местом поклонения духам гор. В народном веровании есть такое поверье чтобы дорога через горы была легка необходимо поклонится и принести жертву в виде провязывание ленточки духом горы </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34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Среди достопримечательностей Абакана:</a:t>
            </a:r>
          </a:p>
          <a:p>
            <a:r>
              <a:rPr lang="ru-RU" sz="1200" kern="1200" dirty="0" smtClean="0">
                <a:solidFill>
                  <a:schemeClr val="tx1"/>
                </a:solidFill>
                <a:latin typeface="+mn-lt"/>
                <a:ea typeface="+mn-ea"/>
                <a:cs typeface="+mn-cs"/>
              </a:rPr>
              <a:t>на въезде в город стоит символ Абакана — стела «</a:t>
            </a:r>
            <a:r>
              <a:rPr lang="ru-RU" sz="1200" kern="1200" dirty="0" err="1" smtClean="0">
                <a:solidFill>
                  <a:schemeClr val="tx1"/>
                </a:solidFill>
                <a:latin typeface="+mn-lt"/>
                <a:ea typeface="+mn-ea"/>
                <a:cs typeface="+mn-cs"/>
              </a:rPr>
              <a:t>Лора</a:t>
            </a:r>
            <a:r>
              <a:rPr lang="ru-RU" sz="1200" kern="1200" dirty="0" smtClean="0">
                <a:solidFill>
                  <a:schemeClr val="tx1"/>
                </a:solidFill>
                <a:latin typeface="+mn-lt"/>
                <a:ea typeface="+mn-ea"/>
                <a:cs typeface="+mn-cs"/>
              </a:rPr>
              <a:t>»,  архитектурно-парковый комплекс «Добрый ангел мира», мемориал Воинской Славы на горе Самохвал парк </a:t>
            </a:r>
            <a:r>
              <a:rPr lang="ru-RU" sz="1200" u="none" strike="noStrike" kern="1200" dirty="0" err="1" smtClean="0">
                <a:solidFill>
                  <a:schemeClr val="tx1"/>
                </a:solidFill>
                <a:latin typeface="+mn-lt"/>
                <a:ea typeface="+mn-ea"/>
                <a:cs typeface="+mn-cs"/>
                <a:hlinkClick r:id="rId3" tooltip="Топиар"/>
              </a:rPr>
              <a:t>топиарного</a:t>
            </a:r>
            <a:r>
              <a:rPr lang="ru-RU" sz="1200" kern="1200" dirty="0" smtClean="0">
                <a:solidFill>
                  <a:schemeClr val="tx1"/>
                </a:solidFill>
                <a:latin typeface="+mn-lt"/>
                <a:ea typeface="+mn-ea"/>
                <a:cs typeface="+mn-cs"/>
              </a:rPr>
              <a:t> искусства, памятник олимпийскому чемпиону </a:t>
            </a:r>
            <a:r>
              <a:rPr lang="ru-RU" sz="1200" u="none" strike="noStrike" kern="1200" dirty="0" smtClean="0">
                <a:solidFill>
                  <a:schemeClr val="tx1"/>
                </a:solidFill>
                <a:latin typeface="+mn-lt"/>
                <a:ea typeface="+mn-ea"/>
                <a:cs typeface="+mn-cs"/>
                <a:hlinkClick r:id="rId4" tooltip="Ярыгин, Иван Сергеевич"/>
              </a:rPr>
              <a:t>Ивану Ярыгину</a:t>
            </a:r>
            <a:r>
              <a:rPr lang="ru-RU" sz="1200" kern="1200" dirty="0" smtClean="0">
                <a:solidFill>
                  <a:schemeClr val="tx1"/>
                </a:solidFill>
                <a:latin typeface="+mn-lt"/>
                <a:ea typeface="+mn-ea"/>
                <a:cs typeface="+mn-cs"/>
              </a:rPr>
              <a:t> и фонтан в форме олимпийских колец рядом с ним. В Абакане работают </a:t>
            </a:r>
            <a:r>
              <a:rPr lang="ru-RU" sz="1200" u="none" strike="noStrike" kern="1200" dirty="0" smtClean="0">
                <a:solidFill>
                  <a:schemeClr val="tx1"/>
                </a:solidFill>
                <a:latin typeface="+mn-lt"/>
                <a:ea typeface="+mn-ea"/>
                <a:cs typeface="+mn-cs"/>
                <a:hlinkClick r:id="rId5" tooltip="Хакасский краеведческий музей"/>
              </a:rPr>
              <a:t>Хакасский национальный краеведческий музей</a:t>
            </a:r>
            <a:r>
              <a:rPr lang="ru-RU" sz="1200" kern="1200" dirty="0" smtClean="0">
                <a:solidFill>
                  <a:schemeClr val="tx1"/>
                </a:solidFill>
                <a:latin typeface="+mn-lt"/>
                <a:ea typeface="+mn-ea"/>
                <a:cs typeface="+mn-cs"/>
              </a:rPr>
              <a:t> им. </a:t>
            </a:r>
            <a:r>
              <a:rPr lang="ru-RU" sz="1200" u="none" strike="noStrike" kern="1200" dirty="0" smtClean="0">
                <a:solidFill>
                  <a:schemeClr val="tx1"/>
                </a:solidFill>
                <a:latin typeface="+mn-lt"/>
                <a:ea typeface="+mn-ea"/>
                <a:cs typeface="+mn-cs"/>
                <a:hlinkClick r:id="rId6" tooltip="Кызласов, Леонид Романович"/>
              </a:rPr>
              <a:t>Л. Р. </a:t>
            </a:r>
            <a:r>
              <a:rPr lang="ru-RU" sz="1200" u="none" strike="noStrike" kern="1200" dirty="0" err="1" smtClean="0">
                <a:solidFill>
                  <a:schemeClr val="tx1"/>
                </a:solidFill>
                <a:latin typeface="+mn-lt"/>
                <a:ea typeface="+mn-ea"/>
                <a:cs typeface="+mn-cs"/>
                <a:hlinkClick r:id="rId6" tooltip="Кызласов, Леонид Романович"/>
              </a:rPr>
              <a:t>Кызласова</a:t>
            </a:r>
            <a:r>
              <a:rPr lang="ru-RU" sz="1200" kern="1200" dirty="0" smtClean="0">
                <a:solidFill>
                  <a:schemeClr val="tx1"/>
                </a:solidFill>
                <a:latin typeface="+mn-lt"/>
                <a:ea typeface="+mn-ea"/>
                <a:cs typeface="+mn-cs"/>
              </a:rPr>
              <a:t> (основан в 1931 году),  Хакасская республиканская филармония имени </a:t>
            </a:r>
            <a:r>
              <a:rPr lang="ru-RU" sz="1200" u="none" strike="noStrike" kern="1200" dirty="0" smtClean="0">
                <a:solidFill>
                  <a:schemeClr val="tx1"/>
                </a:solidFill>
                <a:latin typeface="+mn-lt"/>
                <a:ea typeface="+mn-ea"/>
                <a:cs typeface="+mn-cs"/>
                <a:hlinkClick r:id="rId7" tooltip="Чаптыков, Владимир Герасимович"/>
              </a:rPr>
              <a:t>В. Г. </a:t>
            </a:r>
            <a:r>
              <a:rPr lang="ru-RU" sz="1200" u="none" strike="noStrike" kern="1200" dirty="0" err="1" smtClean="0">
                <a:solidFill>
                  <a:schemeClr val="tx1"/>
                </a:solidFill>
                <a:latin typeface="+mn-lt"/>
                <a:ea typeface="+mn-ea"/>
                <a:cs typeface="+mn-cs"/>
                <a:hlinkClick r:id="rId7" tooltip="Чаптыков, Владимир Герасимович"/>
              </a:rPr>
              <a:t>Чаптыкова</a:t>
            </a:r>
            <a:r>
              <a:rPr lang="ru-RU" sz="1200" kern="1200" dirty="0" smtClean="0">
                <a:solidFill>
                  <a:schemeClr val="tx1"/>
                </a:solidFill>
                <a:latin typeface="+mn-lt"/>
                <a:ea typeface="+mn-ea"/>
                <a:cs typeface="+mn-cs"/>
              </a:rPr>
              <a:t> (основана в 1989 году) с фольклорным ансамблем «</a:t>
            </a:r>
            <a:r>
              <a:rPr lang="ru-RU" sz="1200" kern="1200" dirty="0" err="1" smtClean="0">
                <a:solidFill>
                  <a:schemeClr val="tx1"/>
                </a:solidFill>
                <a:latin typeface="+mn-lt"/>
                <a:ea typeface="+mn-ea"/>
                <a:cs typeface="+mn-cs"/>
              </a:rPr>
              <a:t>Улгер</a:t>
            </a:r>
            <a:r>
              <a:rPr lang="ru-RU" sz="1200" kern="1200" dirty="0" smtClean="0">
                <a:solidFill>
                  <a:schemeClr val="tx1"/>
                </a:solidFill>
                <a:latin typeface="+mn-lt"/>
                <a:ea typeface="+mn-ea"/>
                <a:cs typeface="+mn-cs"/>
              </a:rPr>
              <a:t>», центр культуры и народного творчества им. С. П. </a:t>
            </a:r>
            <a:r>
              <a:rPr lang="ru-RU" sz="1200" kern="1200" dirty="0" err="1" smtClean="0">
                <a:solidFill>
                  <a:schemeClr val="tx1"/>
                </a:solidFill>
                <a:latin typeface="+mn-lt"/>
                <a:ea typeface="+mn-ea"/>
                <a:cs typeface="+mn-cs"/>
              </a:rPr>
              <a:t>Кадышева</a:t>
            </a:r>
            <a:r>
              <a:rPr lang="ru-RU" sz="1200" kern="1200" dirty="0" smtClean="0">
                <a:solidFill>
                  <a:schemeClr val="tx1"/>
                </a:solidFill>
                <a:latin typeface="+mn-lt"/>
                <a:ea typeface="+mn-ea"/>
                <a:cs typeface="+mn-cs"/>
              </a:rPr>
              <a:t>,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CA1EC1-66FB-4D95-ABE1-3CFBE4D85EC1}"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Абаканский дворец молодёжи, </a:t>
            </a:r>
          </a:p>
          <a:p>
            <a:r>
              <a:rPr lang="ru-RU" sz="1200" kern="1200" dirty="0" smtClean="0">
                <a:solidFill>
                  <a:schemeClr val="tx1"/>
                </a:solidFill>
                <a:latin typeface="+mn-lt"/>
                <a:ea typeface="+mn-ea"/>
                <a:cs typeface="+mn-cs"/>
              </a:rPr>
              <a:t>городской центр культуры «Победа», </a:t>
            </a:r>
          </a:p>
          <a:p>
            <a:r>
              <a:rPr lang="ru-RU" sz="1200" kern="1200" dirty="0" smtClean="0">
                <a:solidFill>
                  <a:schemeClr val="tx1"/>
                </a:solidFill>
                <a:latin typeface="+mn-lt"/>
                <a:ea typeface="+mn-ea"/>
                <a:cs typeface="+mn-cs"/>
              </a:rPr>
              <a:t>дом культуры железнодорожников, </a:t>
            </a:r>
          </a:p>
          <a:p>
            <a:r>
              <a:rPr lang="ru-RU" sz="1200" u="none" strike="noStrike" kern="1200" dirty="0" smtClean="0">
                <a:solidFill>
                  <a:schemeClr val="tx1"/>
                </a:solidFill>
                <a:latin typeface="+mn-lt"/>
                <a:ea typeface="+mn-ea"/>
                <a:cs typeface="+mn-cs"/>
                <a:hlinkClick r:id="rId3" tooltip="Русский республиканский драматический театр имени М. Ю. Лермонтова"/>
              </a:rPr>
              <a:t>Русский республиканский драматический театр имени М. Ю. Лермонтова</a:t>
            </a:r>
            <a:r>
              <a:rPr lang="ru-RU" sz="1200" kern="1200" dirty="0" smtClean="0">
                <a:solidFill>
                  <a:schemeClr val="tx1"/>
                </a:solidFill>
                <a:latin typeface="+mn-lt"/>
                <a:ea typeface="+mn-ea"/>
                <a:cs typeface="+mn-cs"/>
              </a:rPr>
              <a:t>, </a:t>
            </a:r>
          </a:p>
          <a:p>
            <a:r>
              <a:rPr lang="ru-RU" sz="1200" u="none" strike="noStrike" kern="1200" dirty="0" smtClean="0">
                <a:solidFill>
                  <a:schemeClr val="tx1"/>
                </a:solidFill>
                <a:latin typeface="+mn-lt"/>
                <a:ea typeface="+mn-ea"/>
                <a:cs typeface="+mn-cs"/>
                <a:hlinkClick r:id="rId4" tooltip="Хакасский национальный драматический театр имени А. М. Топанова"/>
              </a:rPr>
              <a:t>Хакасский национальный драматический театр имени А. М. </a:t>
            </a:r>
            <a:r>
              <a:rPr lang="ru-RU" sz="1200" u="none" strike="noStrike" kern="1200" dirty="0" err="1" smtClean="0">
                <a:solidFill>
                  <a:schemeClr val="tx1"/>
                </a:solidFill>
                <a:latin typeface="+mn-lt"/>
                <a:ea typeface="+mn-ea"/>
                <a:cs typeface="+mn-cs"/>
                <a:hlinkClick r:id="rId4" tooltip="Хакасский национальный драматический театр имени А. М. Топанова"/>
              </a:rPr>
              <a:t>Топанова</a:t>
            </a:r>
            <a:r>
              <a:rPr lang="ru-RU" sz="1200" kern="1200" dirty="0" smtClean="0">
                <a:solidFill>
                  <a:schemeClr val="tx1"/>
                </a:solidFill>
                <a:latin typeface="+mn-lt"/>
                <a:ea typeface="+mn-ea"/>
                <a:cs typeface="+mn-cs"/>
              </a:rPr>
              <a:t>, </a:t>
            </a:r>
          </a:p>
          <a:p>
            <a:r>
              <a:rPr lang="ru-RU" sz="1200" u="none" strike="noStrike" kern="1200" dirty="0" smtClean="0">
                <a:solidFill>
                  <a:schemeClr val="tx1"/>
                </a:solidFill>
                <a:latin typeface="+mn-lt"/>
                <a:ea typeface="+mn-ea"/>
                <a:cs typeface="+mn-cs"/>
                <a:hlinkClick r:id="rId5" tooltip="Хакасский национальный театр кукол «Сказка»"/>
              </a:rPr>
              <a:t>Хакасский национальный театр кукол «Сказка»</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Хакасский государственный театр малых форм «</a:t>
            </a:r>
            <a:r>
              <a:rPr lang="ru-RU" sz="1200" kern="1200" dirty="0" err="1" smtClean="0">
                <a:solidFill>
                  <a:schemeClr val="tx1"/>
                </a:solidFill>
                <a:latin typeface="+mn-lt"/>
                <a:ea typeface="+mn-ea"/>
                <a:cs typeface="+mn-cs"/>
              </a:rPr>
              <a:t>Читиген</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Среди достопримечательностей Абакана:</a:t>
            </a:r>
          </a:p>
          <a:p>
            <a:r>
              <a:rPr lang="ru-RU" sz="1200" kern="1200" dirty="0" smtClean="0">
                <a:solidFill>
                  <a:schemeClr val="tx1"/>
                </a:solidFill>
                <a:latin typeface="+mn-lt"/>
                <a:ea typeface="+mn-ea"/>
                <a:cs typeface="+mn-cs"/>
              </a:rPr>
              <a:t>на въезде в город стоит символ Абакана — стела «</a:t>
            </a:r>
            <a:r>
              <a:rPr lang="ru-RU" sz="1200" kern="1200" dirty="0" err="1" smtClean="0">
                <a:solidFill>
                  <a:schemeClr val="tx1"/>
                </a:solidFill>
                <a:latin typeface="+mn-lt"/>
                <a:ea typeface="+mn-ea"/>
                <a:cs typeface="+mn-cs"/>
              </a:rPr>
              <a:t>Лора</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архитектурно-парковый комплекс «Добрый ангел мира»,</a:t>
            </a:r>
          </a:p>
          <a:p>
            <a:r>
              <a:rPr lang="ru-RU" sz="1200" kern="1200" dirty="0" smtClean="0">
                <a:solidFill>
                  <a:schemeClr val="tx1"/>
                </a:solidFill>
                <a:latin typeface="+mn-lt"/>
                <a:ea typeface="+mn-ea"/>
                <a:cs typeface="+mn-cs"/>
              </a:rPr>
              <a:t>мемориал Воинской Славы на горе Самохвал</a:t>
            </a:r>
          </a:p>
          <a:p>
            <a:r>
              <a:rPr lang="ru-RU" sz="1200" kern="1200" dirty="0" smtClean="0">
                <a:solidFill>
                  <a:schemeClr val="tx1"/>
                </a:solidFill>
                <a:latin typeface="+mn-lt"/>
                <a:ea typeface="+mn-ea"/>
                <a:cs typeface="+mn-cs"/>
              </a:rPr>
              <a:t>парк </a:t>
            </a:r>
            <a:r>
              <a:rPr lang="ru-RU" sz="1200" u="none" strike="noStrike" kern="1200" dirty="0" err="1" smtClean="0">
                <a:solidFill>
                  <a:schemeClr val="tx1"/>
                </a:solidFill>
                <a:latin typeface="+mn-lt"/>
                <a:ea typeface="+mn-ea"/>
                <a:cs typeface="+mn-cs"/>
                <a:hlinkClick r:id="rId6" tooltip="Топиар"/>
              </a:rPr>
              <a:t>топиарного</a:t>
            </a:r>
            <a:r>
              <a:rPr lang="ru-RU" sz="1200" kern="1200" dirty="0" smtClean="0">
                <a:solidFill>
                  <a:schemeClr val="tx1"/>
                </a:solidFill>
                <a:latin typeface="+mn-lt"/>
                <a:ea typeface="+mn-ea"/>
                <a:cs typeface="+mn-cs"/>
              </a:rPr>
              <a:t> искусства,</a:t>
            </a:r>
          </a:p>
          <a:p>
            <a:r>
              <a:rPr lang="ru-RU" sz="1200" u="none" strike="noStrike" kern="1200" dirty="0" smtClean="0">
                <a:solidFill>
                  <a:schemeClr val="tx1"/>
                </a:solidFill>
                <a:latin typeface="+mn-lt"/>
                <a:ea typeface="+mn-ea"/>
                <a:cs typeface="+mn-cs"/>
                <a:hlinkClick r:id="rId7" tooltip="Абаканский зоопарк"/>
              </a:rPr>
              <a:t>зоопарк</a:t>
            </a:r>
            <a:r>
              <a:rPr lang="ru-RU" sz="1200" kern="1200" dirty="0" smtClean="0">
                <a:solidFill>
                  <a:schemeClr val="tx1"/>
                </a:solidFill>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Абаканская картинная галерея, </a:t>
            </a:r>
          </a:p>
          <a:p>
            <a:r>
              <a:rPr lang="ru-RU" sz="1200" kern="1200" dirty="0" smtClean="0">
                <a:solidFill>
                  <a:schemeClr val="tx1"/>
                </a:solidFill>
                <a:latin typeface="+mn-lt"/>
                <a:ea typeface="+mn-ea"/>
                <a:cs typeface="+mn-cs"/>
              </a:rPr>
              <a:t>Абаканский дворец молодёжи, </a:t>
            </a:r>
          </a:p>
          <a:p>
            <a:r>
              <a:rPr lang="ru-RU" sz="1200" kern="1200" dirty="0" smtClean="0">
                <a:solidFill>
                  <a:schemeClr val="tx1"/>
                </a:solidFill>
                <a:latin typeface="+mn-lt"/>
                <a:ea typeface="+mn-ea"/>
                <a:cs typeface="+mn-cs"/>
              </a:rPr>
              <a:t>городской центр культуры «Победа», </a:t>
            </a:r>
          </a:p>
          <a:p>
            <a:r>
              <a:rPr lang="ru-RU" sz="1200" kern="1200" dirty="0" smtClean="0">
                <a:solidFill>
                  <a:schemeClr val="tx1"/>
                </a:solidFill>
                <a:latin typeface="+mn-lt"/>
                <a:ea typeface="+mn-ea"/>
                <a:cs typeface="+mn-cs"/>
              </a:rPr>
              <a:t>дом культуры железнодорожников, </a:t>
            </a:r>
          </a:p>
          <a:p>
            <a:r>
              <a:rPr lang="ru-RU" sz="1200" u="none" strike="noStrike" kern="1200" dirty="0" smtClean="0">
                <a:solidFill>
                  <a:schemeClr val="tx1"/>
                </a:solidFill>
                <a:latin typeface="+mn-lt"/>
                <a:ea typeface="+mn-ea"/>
                <a:cs typeface="+mn-cs"/>
                <a:hlinkClick r:id="rId3" tooltip="Русский республиканский драматический театр имени М. Ю. Лермонтова"/>
              </a:rPr>
              <a:t>Русский республиканский драматический театр имени М. Ю. Лермонтова</a:t>
            </a:r>
            <a:r>
              <a:rPr lang="ru-RU" sz="1200" kern="1200" dirty="0" smtClean="0">
                <a:solidFill>
                  <a:schemeClr val="tx1"/>
                </a:solidFill>
                <a:latin typeface="+mn-lt"/>
                <a:ea typeface="+mn-ea"/>
                <a:cs typeface="+mn-cs"/>
              </a:rPr>
              <a:t>, </a:t>
            </a:r>
          </a:p>
          <a:p>
            <a:r>
              <a:rPr lang="ru-RU" sz="1200" u="none" strike="noStrike" kern="1200" dirty="0" smtClean="0">
                <a:solidFill>
                  <a:schemeClr val="tx1"/>
                </a:solidFill>
                <a:latin typeface="+mn-lt"/>
                <a:ea typeface="+mn-ea"/>
                <a:cs typeface="+mn-cs"/>
                <a:hlinkClick r:id="rId4" tooltip="Хакасский национальный драматический театр имени А. М. Топанова"/>
              </a:rPr>
              <a:t>Хакасский национальный драматический театр имени А. М. </a:t>
            </a:r>
            <a:r>
              <a:rPr lang="ru-RU" sz="1200" u="none" strike="noStrike" kern="1200" dirty="0" err="1" smtClean="0">
                <a:solidFill>
                  <a:schemeClr val="tx1"/>
                </a:solidFill>
                <a:latin typeface="+mn-lt"/>
                <a:ea typeface="+mn-ea"/>
                <a:cs typeface="+mn-cs"/>
                <a:hlinkClick r:id="rId4" tooltip="Хакасский национальный драматический театр имени А. М. Топанова"/>
              </a:rPr>
              <a:t>Топанова</a:t>
            </a:r>
            <a:r>
              <a:rPr lang="ru-RU" sz="1200" kern="1200" dirty="0" smtClean="0">
                <a:solidFill>
                  <a:schemeClr val="tx1"/>
                </a:solidFill>
                <a:latin typeface="+mn-lt"/>
                <a:ea typeface="+mn-ea"/>
                <a:cs typeface="+mn-cs"/>
              </a:rPr>
              <a:t>, </a:t>
            </a:r>
          </a:p>
          <a:p>
            <a:r>
              <a:rPr lang="ru-RU" sz="1200" u="none" strike="noStrike" kern="1200" dirty="0" smtClean="0">
                <a:solidFill>
                  <a:schemeClr val="tx1"/>
                </a:solidFill>
                <a:latin typeface="+mn-lt"/>
                <a:ea typeface="+mn-ea"/>
                <a:cs typeface="+mn-cs"/>
                <a:hlinkClick r:id="rId5" tooltip="Хакасский национальный театр кукол «Сказка»"/>
              </a:rPr>
              <a:t>Хакасский национальный театр кукол «Сказка»</a:t>
            </a:r>
            <a:r>
              <a:rPr lang="ru-RU"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Хакасский государственный театр малых форм «</a:t>
            </a:r>
            <a:r>
              <a:rPr lang="ru-RU" sz="1200" kern="1200" dirty="0" err="1" smtClean="0">
                <a:solidFill>
                  <a:schemeClr val="tx1"/>
                </a:solidFill>
                <a:latin typeface="+mn-lt"/>
                <a:ea typeface="+mn-ea"/>
                <a:cs typeface="+mn-cs"/>
              </a:rPr>
              <a:t>Читиген</a:t>
            </a:r>
            <a:r>
              <a:rPr lang="ru-RU" sz="1200" kern="1200" dirty="0" smtClean="0">
                <a:solidFill>
                  <a:schemeClr val="tx1"/>
                </a:solidFill>
                <a:latin typeface="+mn-lt"/>
                <a:ea typeface="+mn-ea"/>
                <a:cs typeface="+mn-cs"/>
              </a:rPr>
              <a:t>» Парки: «Преображенский», «Сады мечты/ сад вдохновения». И множество других достопримечательностей. Зелёные насаждения занимают до 1/3 территории города. Наиболее значимыми являются парки: Комсомольский, Преображенский и «Орлёнок», скверы: Черногорский и Пушкинский.</a:t>
            </a:r>
          </a:p>
        </p:txBody>
      </p:sp>
      <p:sp>
        <p:nvSpPr>
          <p:cNvPr id="4" name="Номер слайда 3"/>
          <p:cNvSpPr>
            <a:spLocks noGrp="1"/>
          </p:cNvSpPr>
          <p:nvPr>
            <p:ph type="sldNum" sz="quarter" idx="10"/>
          </p:nvPr>
        </p:nvSpPr>
        <p:spPr/>
        <p:txBody>
          <a:bodyPr/>
          <a:lstStyle/>
          <a:p>
            <a:fld id="{A1CA1EC1-66FB-4D95-ABE1-3CFBE4D85EC1}"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«Сундуки» - это настоящее чудо природы. Это массив из пяти отдельно стоящих гор высотой до 200 м. Находится она в двух районах в </a:t>
            </a:r>
            <a:r>
              <a:rPr lang="ru-RU" sz="1200" kern="1200" dirty="0" err="1" smtClean="0">
                <a:solidFill>
                  <a:schemeClr val="tx1"/>
                </a:solidFill>
                <a:latin typeface="+mn-lt"/>
                <a:ea typeface="+mn-ea"/>
                <a:cs typeface="+mn-cs"/>
              </a:rPr>
              <a:t>Ширинском</a:t>
            </a:r>
            <a:r>
              <a:rPr lang="ru-RU" sz="1200" kern="1200" dirty="0" smtClean="0">
                <a:solidFill>
                  <a:schemeClr val="tx1"/>
                </a:solidFill>
                <a:latin typeface="+mn-lt"/>
                <a:ea typeface="+mn-ea"/>
                <a:cs typeface="+mn-cs"/>
              </a:rPr>
              <a:t> и Орджоникидзевском районе и  приковывает к себе всеобщее внимание. Горный массив «Сундуки»  является священным местом древних людей. Здесь самая большая коллекция наскальных рисунков, могильников, культовых сооружений и неких специальных площадок, которые, как считают историки, наши предки использовали для созерцания небесных светил.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Своё название  гряда «Сундуки» получила от самой северной горы - «Сундук», На вершине которой находится скала в виде сундука. Первый Сундук является не чем иным, как Мировой Горой. О ней ходят легенды и предания. Как гласит миф, именно на Мировой Горе жили </a:t>
            </a:r>
            <a:r>
              <a:rPr lang="ru-RU" sz="1200" kern="1200" dirty="0" err="1" smtClean="0">
                <a:solidFill>
                  <a:schemeClr val="tx1"/>
                </a:solidFill>
                <a:latin typeface="+mn-lt"/>
                <a:ea typeface="+mn-ea"/>
                <a:cs typeface="+mn-cs"/>
              </a:rPr>
              <a:t>суперлюди</a:t>
            </a:r>
            <a:r>
              <a:rPr lang="ru-RU" sz="1200" kern="1200" dirty="0" smtClean="0">
                <a:solidFill>
                  <a:schemeClr val="tx1"/>
                </a:solidFill>
                <a:latin typeface="+mn-lt"/>
                <a:ea typeface="+mn-ea"/>
                <a:cs typeface="+mn-cs"/>
              </a:rPr>
              <a:t>, похожие на богов... </a:t>
            </a:r>
            <a:endParaRPr lang="ru-RU" dirty="0"/>
          </a:p>
        </p:txBody>
      </p:sp>
      <p:sp>
        <p:nvSpPr>
          <p:cNvPr id="4" name="Номер слайда 3"/>
          <p:cNvSpPr>
            <a:spLocks noGrp="1"/>
          </p:cNvSpPr>
          <p:nvPr>
            <p:ph type="sldNum" sz="quarter" idx="10"/>
          </p:nvPr>
        </p:nvSpPr>
        <p:spPr/>
        <p:txBody>
          <a:bodyPr/>
          <a:lstStyle/>
          <a:p>
            <a:fld id="{A1CA1EC1-66FB-4D95-ABE1-3CFBE4D85EC1}"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Ивановские озёра состоят из четырёх озёр  глубина самого большого  озера составляет 150 м.  Озера питается из ручьёв снежников  горы Бобровая и  перетекает  из одного озера в другое  высота падения воды из верхнего озера  40 м.  Растительность вокруг Ивановских озёра разнообразная , здесь не только редкие цветы занесённые в красную книгу Хакасии, но и есть  и карликовые березы и очень много черники и другой ягоды.</a:t>
            </a:r>
          </a:p>
          <a:p>
            <a:endParaRPr lang="ru-RU" dirty="0">
              <a:solidFill>
                <a:schemeClr val="accent2">
                  <a:lumMod val="50000"/>
                </a:schemeClr>
              </a:solidFill>
              <a:effectLst/>
            </a:endParaRPr>
          </a:p>
        </p:txBody>
      </p:sp>
      <p:sp>
        <p:nvSpPr>
          <p:cNvPr id="4" name="Номер слайда 3"/>
          <p:cNvSpPr>
            <a:spLocks noGrp="1"/>
          </p:cNvSpPr>
          <p:nvPr>
            <p:ph type="sldNum" sz="quarter" idx="10"/>
          </p:nvPr>
        </p:nvSpPr>
        <p:spPr/>
        <p:txBody>
          <a:bodyPr/>
          <a:lstStyle/>
          <a:p>
            <a:fld id="{A1CA1EC1-66FB-4D95-ABE1-3CFBE4D85EC1}"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8.gif"/><Relationship Id="rId18" Type="http://schemas.openxmlformats.org/officeDocument/2006/relationships/slide" Target="slide10.xml"/><Relationship Id="rId3" Type="http://schemas.openxmlformats.org/officeDocument/2006/relationships/image" Target="../media/image3.gif"/><Relationship Id="rId21" Type="http://schemas.openxmlformats.org/officeDocument/2006/relationships/image" Target="../media/image12.gif"/><Relationship Id="rId7" Type="http://schemas.openxmlformats.org/officeDocument/2006/relationships/image" Target="../media/image5.gif"/><Relationship Id="rId12" Type="http://schemas.openxmlformats.org/officeDocument/2006/relationships/slide" Target="slide25.xml"/><Relationship Id="rId17" Type="http://schemas.openxmlformats.org/officeDocument/2006/relationships/image" Target="../media/image10.gif"/><Relationship Id="rId2" Type="http://schemas.openxmlformats.org/officeDocument/2006/relationships/notesSlide" Target="../notesSlides/notesSlide2.xml"/><Relationship Id="rId16" Type="http://schemas.openxmlformats.org/officeDocument/2006/relationships/slide" Target="slide3.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7.gif"/><Relationship Id="rId5" Type="http://schemas.openxmlformats.org/officeDocument/2006/relationships/image" Target="../media/image4.gif"/><Relationship Id="rId15" Type="http://schemas.openxmlformats.org/officeDocument/2006/relationships/image" Target="../media/image9.gif"/><Relationship Id="rId10" Type="http://schemas.openxmlformats.org/officeDocument/2006/relationships/slide" Target="slide30.xml"/><Relationship Id="rId19" Type="http://schemas.openxmlformats.org/officeDocument/2006/relationships/image" Target="../media/image11.gif"/><Relationship Id="rId4" Type="http://schemas.openxmlformats.org/officeDocument/2006/relationships/slide" Target="slide7.xml"/><Relationship Id="rId9" Type="http://schemas.openxmlformats.org/officeDocument/2006/relationships/image" Target="../media/image6.gif"/><Relationship Id="rId14"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hyperlink" Target="https://ru.wikipedia.org/wiki/%D0%A7%D0%B0%D0%B0%D1%82%D0%B0%D1%81"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1093;&#1072;&#1082;&#1072;&#1089;&#1080;&#1103;%20&#1084;&#1086;&#1081;%20&#1082;&#1088;&#1072;&#1081;%20&#1088;&#1086;&#1076;&#1085;&#1086;&#1081;%20(2).pptx" TargetMode="External"/><Relationship Id="rId5" Type="http://schemas.openxmlformats.org/officeDocument/2006/relationships/slide" Target="slide2.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gif"/></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gif"/></Relationships>
</file>

<file path=ppt/slides/_rels/slide34.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8" Type="http://schemas.openxmlformats.org/officeDocument/2006/relationships/hyperlink" Target="http://www.dpol4.ru/img/picture/Feb/11/5de9586d1bf58762a94d8480340fba3e/2.jpg" TargetMode="External"/><Relationship Id="rId13" Type="http://schemas.openxmlformats.org/officeDocument/2006/relationships/hyperlink" Target="http://venividi.ru/files/img1/5744/4.jpg" TargetMode="External"/><Relationship Id="rId18" Type="http://schemas.openxmlformats.org/officeDocument/2006/relationships/hyperlink" Target="http://img-fotki.yandex.ru/get/6847/32431315.d7/0_91517_dc708525_XXL.jpg" TargetMode="External"/><Relationship Id="rId26" Type="http://schemas.openxmlformats.org/officeDocument/2006/relationships/hyperlink" Target="http://ic.pics.livejournal.com/haruki_ts/15042779/246139/246139_1000.jpg" TargetMode="External"/><Relationship Id="rId3" Type="http://schemas.openxmlformats.org/officeDocument/2006/relationships/hyperlink" Target="http://mchs.khakasnet.ru/gpn/prod02.files/image003.gif" TargetMode="External"/><Relationship Id="rId21" Type="http://schemas.openxmlformats.org/officeDocument/2006/relationships/hyperlink" Target="http://www.levinnic.ru/abakan/28.JPG" TargetMode="External"/><Relationship Id="rId7" Type="http://schemas.openxmlformats.org/officeDocument/2006/relationships/hyperlink" Target="http://www.shans-online.com/images/news/2013/09/5226ce875bdfa.jpg" TargetMode="External"/><Relationship Id="rId12" Type="http://schemas.openxmlformats.org/officeDocument/2006/relationships/hyperlink" Target="http://abakan.bezformata.ru/content/image61903879.jpg" TargetMode="External"/><Relationship Id="rId17" Type="http://schemas.openxmlformats.org/officeDocument/2006/relationships/hyperlink" Target="http://ic.pics.livejournal.com/kobra_pliskin/48463401/187764/187764_900.jpg" TargetMode="External"/><Relationship Id="rId25" Type="http://schemas.openxmlformats.org/officeDocument/2006/relationships/hyperlink" Target="http://i.ucrazy.ru/files/i/2008.11.6/1225965164_009a.jpg" TargetMode="External"/><Relationship Id="rId2" Type="http://schemas.openxmlformats.org/officeDocument/2006/relationships/hyperlink" Target="http://www.vsya-khakasia.ru/sites/default/files/map_0.png" TargetMode="External"/><Relationship Id="rId16" Type="http://schemas.openxmlformats.org/officeDocument/2006/relationships/hyperlink" Target="http://abakan.sibnovosti.ru/pictures/0614/4030/ad433491fe8086af0d136caf17f182a0_thumb_fed_photo.jpg" TargetMode="External"/><Relationship Id="rId20" Type="http://schemas.openxmlformats.org/officeDocument/2006/relationships/hyperlink" Target="http://www.oprh.ru/upload/medialibrary/577/5770e5ea5b4e4994fb05279e6d33da43.jpg" TargetMode="External"/><Relationship Id="rId1" Type="http://schemas.openxmlformats.org/officeDocument/2006/relationships/slideLayout" Target="../slideLayouts/slideLayout7.xml"/><Relationship Id="rId6" Type="http://schemas.openxmlformats.org/officeDocument/2006/relationships/hyperlink" Target="http://xakac.info/files/news/3e/54/27.JPG" TargetMode="External"/><Relationship Id="rId11" Type="http://schemas.openxmlformats.org/officeDocument/2006/relationships/hyperlink" Target="http://www.epochtimes.ru/eet-content/uploads/06/photos/203_yrigin-2.ipg.JPG" TargetMode="External"/><Relationship Id="rId24" Type="http://schemas.openxmlformats.org/officeDocument/2006/relationships/hyperlink" Target="http://cdnimg.rg.ru/img/content/72/81/38/zal230.jpg" TargetMode="External"/><Relationship Id="rId5" Type="http://schemas.openxmlformats.org/officeDocument/2006/relationships/hyperlink" Target="http://xakac.info/files/uploaded_images/201509/161.jpg" TargetMode="External"/><Relationship Id="rId15" Type="http://schemas.openxmlformats.org/officeDocument/2006/relationships/hyperlink" Target="http://s1.fotokto.ru/concurs/photo/full/1/11966.jpg?r152" TargetMode="External"/><Relationship Id="rId23" Type="http://schemas.openxmlformats.org/officeDocument/2006/relationships/hyperlink" Target="http://glava.r-19.ru/upload/resize_cache/iblock/2b2/200_200_2/2b2b89a0f700d05747b4dc2cff4cf3bc.JPG" TargetMode="External"/><Relationship Id="rId10" Type="http://schemas.openxmlformats.org/officeDocument/2006/relationships/hyperlink" Target="http://to-world-travel.ru/img/2015/042520/2927776" TargetMode="External"/><Relationship Id="rId19" Type="http://schemas.openxmlformats.org/officeDocument/2006/relationships/hyperlink" Target="http://dislife.ru/upload/userfiles/2009_06_25/02a225b0da2bca22ecb9fc3fc195bf58.jpg" TargetMode="External"/><Relationship Id="rId4" Type="http://schemas.openxmlformats.org/officeDocument/2006/relationships/hyperlink" Target="http://www.transsib.ru/Photo/Bran/kr-abak0388b.jpg" TargetMode="External"/><Relationship Id="rId9" Type="http://schemas.openxmlformats.org/officeDocument/2006/relationships/hyperlink" Target="http://hakasiya19.ru/_ph/7/337379883.jpg" TargetMode="External"/><Relationship Id="rId14" Type="http://schemas.openxmlformats.org/officeDocument/2006/relationships/hyperlink" Target="http://baikal24.ru/public/images/upload/full602ebe23c5.jpg" TargetMode="External"/><Relationship Id="rId22" Type="http://schemas.openxmlformats.org/officeDocument/2006/relationships/hyperlink" Target="http://abakan.bezformata.ru/content/image70256362.jpg" TargetMode="External"/><Relationship Id="rId27" Type="http://schemas.openxmlformats.org/officeDocument/2006/relationships/hyperlink" Target="https://im3-tub-ru.yandex.net/i?id=ce6e0d988cb3d86e652ffc142e9f8b11&amp;n=33&amp;h=215&amp;w=480"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ic.pics.livejournal.com/egzadereev/12375117/36341/original.jpg" TargetMode="External"/><Relationship Id="rId13" Type="http://schemas.openxmlformats.org/officeDocument/2006/relationships/hyperlink" Target="http://s3.fotokto.ru/photo/full/206/2067025.jpg" TargetMode="External"/><Relationship Id="rId18" Type="http://schemas.openxmlformats.org/officeDocument/2006/relationships/hyperlink" Target="http://i.ucrazy.ru/files/i/2008.10.9/1223526067_oblozhka_img_0416.jpg" TargetMode="External"/><Relationship Id="rId26" Type="http://schemas.openxmlformats.org/officeDocument/2006/relationships/hyperlink" Target="https://im2-tub-ru.yandex.net/i?id=a1fda6ff6eeaab37f27f5f79920f3fcc&amp;n=33&amp;h=215&amp;w=325" TargetMode="External"/><Relationship Id="rId3" Type="http://schemas.openxmlformats.org/officeDocument/2006/relationships/hyperlink" Target="https://im0-tub-ru.yandex.net/i?id=f6b4b94f20e18498eb9556b19c455525&amp;n=33&amp;h=215&amp;w=324" TargetMode="External"/><Relationship Id="rId21" Type="http://schemas.openxmlformats.org/officeDocument/2006/relationships/hyperlink" Target="http://img.webme.com/pic/s/santekan/gd1.jpg" TargetMode="External"/><Relationship Id="rId7" Type="http://schemas.openxmlformats.org/officeDocument/2006/relationships/hyperlink" Target="http://www.khakassia.travel/media/2015/06/arkheologicheskii-mikrorai-on.gif" TargetMode="External"/><Relationship Id="rId12" Type="http://schemas.openxmlformats.org/officeDocument/2006/relationships/hyperlink" Target="http://mama.tomsk.rubonicasl.gorod.tomsk.ru/posts-files/66/877/i/IMG_3118.jpg" TargetMode="External"/><Relationship Id="rId17" Type="http://schemas.openxmlformats.org/officeDocument/2006/relationships/hyperlink" Target="http://photos.wikimapia.org/p/00/01/37/56/16_big.jpg" TargetMode="External"/><Relationship Id="rId25" Type="http://schemas.openxmlformats.org/officeDocument/2006/relationships/hyperlink" Target="http://s1.planeta.ru/i/6009d/original.jpg" TargetMode="External"/><Relationship Id="rId2" Type="http://schemas.openxmlformats.org/officeDocument/2006/relationships/hyperlink" Target="http://2.bp.blogspot.com/-h3KwHmSU-cM/UBg8VOH7MTI/AAAAAAAAAFI/h12ao2ejGo4/s1600/s2.jpg" TargetMode="External"/><Relationship Id="rId16" Type="http://schemas.openxmlformats.org/officeDocument/2006/relationships/hyperlink" Target="http://megaconstrucciones.net/images/presas/foto/sayano-shushenskaya-dam-reservoir.jpg" TargetMode="External"/><Relationship Id="rId20" Type="http://schemas.openxmlformats.org/officeDocument/2006/relationships/hyperlink" Target="http://bograd-web.ru/uploads/posts/2014-01/1389752873_5.jpg" TargetMode="External"/><Relationship Id="rId1" Type="http://schemas.openxmlformats.org/officeDocument/2006/relationships/slideLayout" Target="../slideLayouts/slideLayout7.xml"/><Relationship Id="rId6" Type="http://schemas.openxmlformats.org/officeDocument/2006/relationships/hyperlink" Target="http://static.panoramio.com/photos/large/94000493.jpg" TargetMode="External"/><Relationship Id="rId11" Type="http://schemas.openxmlformats.org/officeDocument/2006/relationships/hyperlink" Target="http://www.domestic-travel.ru/wp-content/uploads/sites/1/nggallery/respublika-xakasiya/kushkulak_cave_3.jpg" TargetMode="External"/><Relationship Id="rId24" Type="http://schemas.openxmlformats.org/officeDocument/2006/relationships/hyperlink" Target="https://im1-tub-ru.yandex.net/i?id=4f40c23936462da613910542cf35f6fd&amp;n=33&amp;h=215&amp;w=323" TargetMode="External"/><Relationship Id="rId5" Type="http://schemas.openxmlformats.org/officeDocument/2006/relationships/hyperlink" Target="http://static.panoramio.com/photos/large/75857139.jpg" TargetMode="External"/><Relationship Id="rId15" Type="http://schemas.openxmlformats.org/officeDocument/2006/relationships/hyperlink" Target="http://ladalike.ru/uploads/gallery/1224main.jpg" TargetMode="External"/><Relationship Id="rId23" Type="http://schemas.openxmlformats.org/officeDocument/2006/relationships/hyperlink" Target="http://russights.ru/img-b/khakassia-jaschik-pandory-6.jpg" TargetMode="External"/><Relationship Id="rId28" Type="http://schemas.openxmlformats.org/officeDocument/2006/relationships/hyperlink" Target="http://siberia.smartds.ru/assets/images/Badger_log/774683762.jpg" TargetMode="External"/><Relationship Id="rId10" Type="http://schemas.openxmlformats.org/officeDocument/2006/relationships/hyperlink" Target="http://trontex.ru/wp-content/uploads/2014/09/Samyie-strashnyie-peshheryi4.jpg" TargetMode="External"/><Relationship Id="rId19" Type="http://schemas.openxmlformats.org/officeDocument/2006/relationships/hyperlink" Target="http://cs625821.vk.me/v625821278/228fe/YI6x3SwQSBI.jpg" TargetMode="External"/><Relationship Id="rId4" Type="http://schemas.openxmlformats.org/officeDocument/2006/relationships/hyperlink" Target="http://static.panoramio.com/photos/large/94097864.jpg" TargetMode="External"/><Relationship Id="rId9" Type="http://schemas.openxmlformats.org/officeDocument/2006/relationships/hyperlink" Target="https://c-a.d-cd.net/bd508eas-960.jpg" TargetMode="External"/><Relationship Id="rId14" Type="http://schemas.openxmlformats.org/officeDocument/2006/relationships/hyperlink" Target="http://totallycoolpix.com/images/tcp_images_before/229/week29_001__tcp_gallery_image.jpg" TargetMode="External"/><Relationship Id="rId22" Type="http://schemas.openxmlformats.org/officeDocument/2006/relationships/hyperlink" Target="http://static.ngs.ru/news/preview/f67555be84eb054daece7c72db972f6c077cb7a4_604.jpg" TargetMode="External"/><Relationship Id="rId27" Type="http://schemas.openxmlformats.org/officeDocument/2006/relationships/hyperlink" Target="http://turism19.ru/sites/default/files/%D0%B1%D0%B0%D1%80%D1%81%D1%83%D1%87.jpg"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orldtranslation.org/uploads/Image/News/Travel/ulug-hurtuyah-tas.jpg" TargetMode="External"/><Relationship Id="rId13" Type="http://schemas.openxmlformats.org/officeDocument/2006/relationships/hyperlink" Target="http://khakassia.travel/media/2015/06/kazanovka.jpg" TargetMode="External"/><Relationship Id="rId18" Type="http://schemas.openxmlformats.org/officeDocument/2006/relationships/hyperlink" Target="http://autotravel.ru/phalbum/90872/186.jpg" TargetMode="External"/><Relationship Id="rId3" Type="http://schemas.openxmlformats.org/officeDocument/2006/relationships/hyperlink" Target="http://www.discovery-khakasia.ru/images/phocagallery/excursions/Oglahti/thumbs/phoca_thumb_l_oglahty_26.jpg" TargetMode="External"/><Relationship Id="rId21" Type="http://schemas.openxmlformats.org/officeDocument/2006/relationships/hyperlink" Target="http://2.bp.blogspot.com/-3ouVoYq0nx0/VYa7dggX1WI/AAAAAAAAKdc/26MptUQ5e1E/s1600/10-Khakassia-2014.09.20-Sayan-pass.JPG" TargetMode="External"/><Relationship Id="rId7" Type="http://schemas.openxmlformats.org/officeDocument/2006/relationships/hyperlink" Target="http://vael.ru/sites/default/files/materials/tur-bazy/287/hurt.jpg" TargetMode="External"/><Relationship Id="rId12" Type="http://schemas.openxmlformats.org/officeDocument/2006/relationships/hyperlink" Target="http://gendocs.ru/forgendocs1/docs/1/98/conv_3/file3.jpeg" TargetMode="External"/><Relationship Id="rId17" Type="http://schemas.openxmlformats.org/officeDocument/2006/relationships/hyperlink" Target="http://3.bp.blogspot.com/-suBpK4EiYUY/VT7JChhVCBI/AAAAAAAAJf8/XEBpKyApfmc/s1600/14_Khakassia-Maloarbatskay-pisanica-suvenir.JPG" TargetMode="External"/><Relationship Id="rId2" Type="http://schemas.openxmlformats.org/officeDocument/2006/relationships/hyperlink" Target="http://s.newslab.ru/photoalbum/8200/m/88457.jpg" TargetMode="External"/><Relationship Id="rId16" Type="http://schemas.openxmlformats.org/officeDocument/2006/relationships/hyperlink" Target="http://nashural.ru/Mesta/itkul/oi06.jpg" TargetMode="External"/><Relationship Id="rId20" Type="http://schemas.openxmlformats.org/officeDocument/2006/relationships/hyperlink" Target="http://khakassia.travel/media/2015/06/sayanskii-pereval.gif" TargetMode="External"/><Relationship Id="rId1" Type="http://schemas.openxmlformats.org/officeDocument/2006/relationships/slideLayout" Target="../slideLayouts/slideLayout7.xml"/><Relationship Id="rId6" Type="http://schemas.openxmlformats.org/officeDocument/2006/relationships/hyperlink" Target="http://ikar62.ru/upload/images/f3/f3c1665230981116d564e71a15da1df1thumb640x480.jpg" TargetMode="External"/><Relationship Id="rId11" Type="http://schemas.openxmlformats.org/officeDocument/2006/relationships/hyperlink" Target="http://ratanews.ru/i/editor_upload/images/guravli_na_oz_hankul.jpg" TargetMode="External"/><Relationship Id="rId5" Type="http://schemas.openxmlformats.org/officeDocument/2006/relationships/hyperlink" Target="https://ru.wikipedia.org/wiki/&#1063;&#1072;&#1072;&#1090;&#1072;&#1089;" TargetMode="External"/><Relationship Id="rId15" Type="http://schemas.openxmlformats.org/officeDocument/2006/relationships/hyperlink" Target="http://data.photo.sibnet.ru/upload/imggreat/130952916863.jpg" TargetMode="External"/><Relationship Id="rId10" Type="http://schemas.openxmlformats.org/officeDocument/2006/relationships/hyperlink" Target="http://khakassia.travel/media/2015/06/ui-batskii-chaatas.gif" TargetMode="External"/><Relationship Id="rId19" Type="http://schemas.openxmlformats.org/officeDocument/2006/relationships/hyperlink" Target="http://d1jrw5jterzxwu.cloudfront.net/sites/default/files/uploads/2010/12/native_american_drawings_t3124-e1293467141257.jpeg" TargetMode="External"/><Relationship Id="rId4" Type="http://schemas.openxmlformats.org/officeDocument/2006/relationships/hyperlink" Target="http://zapovednik-khakassky.ru/wp-content/uploads/2014/05/IMG_7656a.jpg" TargetMode="External"/><Relationship Id="rId9" Type="http://schemas.openxmlformats.org/officeDocument/2006/relationships/hyperlink" Target="http://static.panoramio.com/photos/large/95842730.jpg" TargetMode="External"/><Relationship Id="rId14" Type="http://schemas.openxmlformats.org/officeDocument/2006/relationships/hyperlink" Target="http://satori-reiki.ru/wp-content/uploads/2015/08/5sqNYcjocp8.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map_0.jpg"/>
          <p:cNvPicPr>
            <a:picLocks noChangeAspect="1"/>
          </p:cNvPicPr>
          <p:nvPr/>
        </p:nvPicPr>
        <p:blipFill>
          <a:blip r:embed="rId3" cstate="print"/>
          <a:stretch>
            <a:fillRect/>
          </a:stretch>
        </p:blipFill>
        <p:spPr>
          <a:xfrm>
            <a:off x="5044464" y="17410"/>
            <a:ext cx="4099536" cy="6840590"/>
          </a:xfrm>
          <a:prstGeom prst="rect">
            <a:avLst/>
          </a:prstGeom>
        </p:spPr>
      </p:pic>
      <p:sp>
        <p:nvSpPr>
          <p:cNvPr id="2" name="Заголовок 1"/>
          <p:cNvSpPr>
            <a:spLocks noGrp="1"/>
          </p:cNvSpPr>
          <p:nvPr>
            <p:ph type="title"/>
          </p:nvPr>
        </p:nvSpPr>
        <p:spPr>
          <a:xfrm>
            <a:off x="0" y="548680"/>
            <a:ext cx="6072198" cy="1647056"/>
          </a:xfrm>
        </p:spPr>
        <p:txBody>
          <a:bodyPr>
            <a:noAutofit/>
          </a:bodyPr>
          <a:lstStyle/>
          <a:p>
            <a:r>
              <a:rPr lang="ru-RU" sz="5400" b="1" cap="small" dirty="0" smtClean="0">
                <a:effectLst>
                  <a:outerShdw blurRad="38100" dist="38100" dir="2700000" algn="tl">
                    <a:srgbClr val="000000">
                      <a:alpha val="43137"/>
                    </a:srgbClr>
                  </a:outerShdw>
                </a:effectLst>
                <a:latin typeface="+mn-lt"/>
              </a:rPr>
              <a:t>Путешествие по Хакасии</a:t>
            </a:r>
            <a:endParaRPr lang="ru-RU" sz="5400" b="1" cap="small" dirty="0">
              <a:effectLst>
                <a:outerShdw blurRad="38100" dist="38100" dir="2700000" algn="tl">
                  <a:srgbClr val="000000">
                    <a:alpha val="43137"/>
                  </a:srgbClr>
                </a:outerShdw>
              </a:effectLst>
              <a:latin typeface="+mn-lt"/>
            </a:endParaRPr>
          </a:p>
        </p:txBody>
      </p:sp>
      <p:sp>
        <p:nvSpPr>
          <p:cNvPr id="5" name="Заголовок 1"/>
          <p:cNvSpPr txBox="1">
            <a:spLocks/>
          </p:cNvSpPr>
          <p:nvPr/>
        </p:nvSpPr>
        <p:spPr>
          <a:xfrm>
            <a:off x="0" y="2132856"/>
            <a:ext cx="6251710" cy="16470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small"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j-ea"/>
                <a:cs typeface="+mj-cs"/>
              </a:rPr>
              <a:t>Знакомство с родным краем</a:t>
            </a:r>
            <a:endParaRPr kumimoji="0" lang="ru-RU" sz="3600" b="1" i="0" u="none" strike="noStrike" kern="1200" cap="small"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60419" name="Rectangle 3"/>
          <p:cNvSpPr>
            <a:spLocks noChangeArrowheads="1"/>
          </p:cNvSpPr>
          <p:nvPr/>
        </p:nvSpPr>
        <p:spPr bwMode="auto">
          <a:xfrm>
            <a:off x="251520" y="4149080"/>
            <a:ext cx="6158545"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ru-RU"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Воспитатель МБДОУ «Детский сад «Алёнка</a:t>
            </a:r>
            <a:r>
              <a:rPr lang="ru-RU" sz="2400" b="1" dirty="0" smtClean="0">
                <a:latin typeface="Calibri" pitchFamily="34" charset="0"/>
                <a:ea typeface="Times New Roman" pitchFamily="18" charset="0"/>
                <a:cs typeface="Times New Roman" pitchFamily="18" charset="0"/>
              </a:rPr>
              <a:t>»</a:t>
            </a:r>
          </a:p>
          <a:p>
            <a:pPr eaLnBrk="0" fontAlgn="base" hangingPunct="0">
              <a:spcBef>
                <a:spcPct val="0"/>
              </a:spcBef>
              <a:spcAft>
                <a:spcPct val="0"/>
              </a:spcAft>
            </a:pPr>
            <a:r>
              <a:rPr lang="ru-RU" sz="2400" b="1" dirty="0" smtClean="0">
                <a:latin typeface="Calibri" pitchFamily="34" charset="0"/>
                <a:ea typeface="Times New Roman" pitchFamily="18" charset="0"/>
                <a:cs typeface="Times New Roman" pitchFamily="18" charset="0"/>
              </a:rPr>
              <a:t> Угренинова Елена Анатольевна</a:t>
            </a:r>
            <a:endParaRPr lang="ru-RU" sz="24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4514" name="Picture 2" descr="http://ya-uchitel.ru/_bl/7/60471097.png"/>
          <p:cNvPicPr>
            <a:picLocks noChangeAspect="1" noChangeArrowheads="1"/>
          </p:cNvPicPr>
          <p:nvPr/>
        </p:nvPicPr>
        <p:blipFill>
          <a:blip r:embed="rId4" cstate="print"/>
          <a:srcRect/>
          <a:stretch>
            <a:fillRect/>
          </a:stretch>
        </p:blipFill>
        <p:spPr bwMode="auto">
          <a:xfrm>
            <a:off x="7884368" y="5808812"/>
            <a:ext cx="1049188" cy="1049188"/>
          </a:xfrm>
          <a:prstGeom prst="rect">
            <a:avLst/>
          </a:prstGeom>
          <a:noFill/>
        </p:spPr>
      </p:pic>
    </p:spTree>
  </p:cSld>
  <p:clrMapOvr>
    <a:masterClrMapping/>
  </p:clrMapOvr>
  <p:transition spd="slow" advClick="0" advTm="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par>
                                <p:cTn id="22" presetID="30" presetClass="entr" presetSubtype="0" fill="hold" grpId="0" nodeType="withEffect">
                                  <p:stCondLst>
                                    <p:cond delay="0"/>
                                  </p:stCondLst>
                                  <p:childTnLst>
                                    <p:set>
                                      <p:cBhvr>
                                        <p:cTn id="23" dur="1" fill="hold">
                                          <p:stCondLst>
                                            <p:cond delay="0"/>
                                          </p:stCondLst>
                                        </p:cTn>
                                        <p:tgtEl>
                                          <p:spTgt spid="60419"/>
                                        </p:tgtEl>
                                        <p:attrNameLst>
                                          <p:attrName>style.visibility</p:attrName>
                                        </p:attrNameLst>
                                      </p:cBhvr>
                                      <p:to>
                                        <p:strVal val="visible"/>
                                      </p:to>
                                    </p:set>
                                    <p:animEffect transition="in" filter="fade">
                                      <p:cBhvr>
                                        <p:cTn id="24" dur="800" decel="100000"/>
                                        <p:tgtEl>
                                          <p:spTgt spid="60419"/>
                                        </p:tgtEl>
                                      </p:cBhvr>
                                    </p:animEffect>
                                    <p:anim calcmode="lin" valueType="num">
                                      <p:cBhvr>
                                        <p:cTn id="25" dur="800" decel="100000" fill="hold"/>
                                        <p:tgtEl>
                                          <p:spTgt spid="60419"/>
                                        </p:tgtEl>
                                        <p:attrNameLst>
                                          <p:attrName>style.rotation</p:attrName>
                                        </p:attrNameLst>
                                      </p:cBhvr>
                                      <p:tavLst>
                                        <p:tav tm="0">
                                          <p:val>
                                            <p:fltVal val="-90"/>
                                          </p:val>
                                        </p:tav>
                                        <p:tav tm="100000">
                                          <p:val>
                                            <p:fltVal val="0"/>
                                          </p:val>
                                        </p:tav>
                                      </p:tavLst>
                                    </p:anim>
                                    <p:anim calcmode="lin" valueType="num">
                                      <p:cBhvr>
                                        <p:cTn id="26" dur="800" decel="100000" fill="hold"/>
                                        <p:tgtEl>
                                          <p:spTgt spid="60419"/>
                                        </p:tgtEl>
                                        <p:attrNameLst>
                                          <p:attrName>ppt_x</p:attrName>
                                        </p:attrNameLst>
                                      </p:cBhvr>
                                      <p:tavLst>
                                        <p:tav tm="0">
                                          <p:val>
                                            <p:strVal val="#ppt_x+0.4"/>
                                          </p:val>
                                        </p:tav>
                                        <p:tav tm="100000">
                                          <p:val>
                                            <p:strVal val="#ppt_x-0.05"/>
                                          </p:val>
                                        </p:tav>
                                      </p:tavLst>
                                    </p:anim>
                                    <p:anim calcmode="lin" valueType="num">
                                      <p:cBhvr>
                                        <p:cTn id="27" dur="800" decel="100000" fill="hold"/>
                                        <p:tgtEl>
                                          <p:spTgt spid="6041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041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0419"/>
                                        </p:tgtEl>
                                        <p:attrNameLst>
                                          <p:attrName>ppt_y</p:attrName>
                                        </p:attrNameLst>
                                      </p:cBhvr>
                                      <p:tavLst>
                                        <p:tav tm="0">
                                          <p:val>
                                            <p:strVal val="#ppt_y+0.1"/>
                                          </p:val>
                                        </p:tav>
                                        <p:tav tm="100000">
                                          <p:val>
                                            <p:strVal val="#ppt_y"/>
                                          </p:val>
                                        </p:tav>
                                      </p:tavLst>
                                    </p:anim>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64514"/>
                                        </p:tgtEl>
                                        <p:attrNameLst>
                                          <p:attrName>style.visibility</p:attrName>
                                        </p:attrNameLst>
                                      </p:cBhvr>
                                      <p:to>
                                        <p:strVal val="visible"/>
                                      </p:to>
                                    </p:set>
                                    <p:animEffect transition="in" filter="fade">
                                      <p:cBhvr>
                                        <p:cTn id="33" dur="2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04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764704"/>
          </a:xfrm>
        </p:spPr>
        <p:txBody>
          <a:bodyPr/>
          <a:lstStyle/>
          <a:p>
            <a:r>
              <a:rPr lang="ru-RU" b="1" dirty="0" err="1" smtClean="0">
                <a:effectLst>
                  <a:outerShdw blurRad="38100" dist="38100" dir="2700000" algn="tl">
                    <a:srgbClr val="000000">
                      <a:alpha val="43137"/>
                    </a:srgbClr>
                  </a:outerShdw>
                </a:effectLst>
              </a:rPr>
              <a:t>Ширинский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pic>
        <p:nvPicPr>
          <p:cNvPr id="4" name="Рисунок 3" descr="http://khakassia.travel/media/2015/06/arkheologicheskii-mikrorai-on.gif"/>
          <p:cNvPicPr/>
          <p:nvPr/>
        </p:nvPicPr>
        <p:blipFill>
          <a:blip r:embed="rId3" cstate="print"/>
          <a:srcRect/>
          <a:stretch>
            <a:fillRect/>
          </a:stretch>
        </p:blipFill>
        <p:spPr bwMode="auto">
          <a:xfrm>
            <a:off x="0" y="1268760"/>
            <a:ext cx="9144000" cy="5589240"/>
          </a:xfrm>
          <a:prstGeom prst="rect">
            <a:avLst/>
          </a:prstGeom>
          <a:noFill/>
          <a:ln w="9525">
            <a:noFill/>
            <a:miter lim="800000"/>
            <a:headEnd/>
            <a:tailEnd/>
          </a:ln>
        </p:spPr>
      </p:pic>
      <p:sp>
        <p:nvSpPr>
          <p:cNvPr id="20481" name="Rectangle 1"/>
          <p:cNvSpPr>
            <a:spLocks noChangeArrowheads="1"/>
          </p:cNvSpPr>
          <p:nvPr/>
        </p:nvSpPr>
        <p:spPr bwMode="auto">
          <a:xfrm>
            <a:off x="1475656" y="692696"/>
            <a:ext cx="642942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err="1" smtClean="0">
                <a:ln>
                  <a:noFill/>
                </a:ln>
                <a:effectLst>
                  <a:outerShdw blurRad="38100" dist="38100" dir="2700000" algn="tl">
                    <a:srgbClr val="000000">
                      <a:alpha val="43137"/>
                    </a:srgbClr>
                  </a:outerShdw>
                </a:effectLst>
                <a:latin typeface="Open Sans"/>
                <a:ea typeface="Times New Roman" pitchFamily="18" charset="0"/>
                <a:cs typeface="Times New Roman" pitchFamily="18" charset="0"/>
              </a:rPr>
              <a:t>Ширинский</a:t>
            </a:r>
            <a:r>
              <a:rPr kumimoji="0" lang="ru-RU" sz="2800" b="1" i="0" u="none" strike="noStrike" cap="none" normalizeH="0" baseline="0" dirty="0" smtClean="0">
                <a:ln>
                  <a:noFill/>
                </a:ln>
                <a:effectLst>
                  <a:outerShdw blurRad="38100" dist="38100" dir="2700000" algn="tl">
                    <a:srgbClr val="000000">
                      <a:alpha val="43137"/>
                    </a:srgbClr>
                  </a:outerShdw>
                </a:effectLst>
                <a:latin typeface="Open Sans"/>
                <a:ea typeface="Times New Roman" pitchFamily="18" charset="0"/>
                <a:cs typeface="Times New Roman" pitchFamily="18" charset="0"/>
              </a:rPr>
              <a:t> археологический парк</a:t>
            </a:r>
            <a:endParaRPr kumimoji="0" lang="ru-RU" sz="28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pic>
        <p:nvPicPr>
          <p:cNvPr id="47106" name="Picture 2" descr="https://mw2.google.com/mw-panoramio/photos/medium/1847657.jpg"/>
          <p:cNvPicPr>
            <a:picLocks noChangeAspect="1" noChangeArrowheads="1"/>
          </p:cNvPicPr>
          <p:nvPr/>
        </p:nvPicPr>
        <p:blipFill>
          <a:blip r:embed="rId4" cstate="print"/>
          <a:srcRect/>
          <a:stretch>
            <a:fillRect/>
          </a:stretch>
        </p:blipFill>
        <p:spPr bwMode="auto">
          <a:xfrm>
            <a:off x="755576" y="1241376"/>
            <a:ext cx="7488832" cy="5616624"/>
          </a:xfrm>
          <a:prstGeom prst="rect">
            <a:avLst/>
          </a:prstGeom>
          <a:noFill/>
        </p:spPr>
      </p:pic>
      <p:sp>
        <p:nvSpPr>
          <p:cNvPr id="6" name="Прямоугольник 5"/>
          <p:cNvSpPr/>
          <p:nvPr/>
        </p:nvSpPr>
        <p:spPr>
          <a:xfrm>
            <a:off x="683568" y="692696"/>
            <a:ext cx="8136904" cy="646331"/>
          </a:xfrm>
          <a:prstGeom prst="rect">
            <a:avLst/>
          </a:prstGeom>
        </p:spPr>
        <p:txBody>
          <a:bodyPr wrap="square">
            <a:spAutoFit/>
          </a:bodyPr>
          <a:lstStyle/>
          <a:p>
            <a:pPr algn="ctr"/>
            <a:r>
              <a:rPr lang="ru-RU" sz="3600" b="1" dirty="0" smtClean="0">
                <a:effectLst>
                  <a:outerShdw blurRad="38100" dist="38100" dir="2700000" algn="tl">
                    <a:srgbClr val="000000">
                      <a:alpha val="43137"/>
                    </a:srgbClr>
                  </a:outerShdw>
                </a:effectLst>
              </a:rPr>
              <a:t>Грот Проскурякова</a:t>
            </a:r>
            <a:endParaRPr lang="ru-RU" sz="3600" b="1" dirty="0">
              <a:effectLst>
                <a:outerShdw blurRad="38100" dist="38100" dir="2700000" algn="tl">
                  <a:srgbClr val="000000">
                    <a:alpha val="43137"/>
                  </a:srgbClr>
                </a:outerShdw>
              </a:effectLst>
            </a:endParaRPr>
          </a:p>
        </p:txBody>
      </p:sp>
    </p:spTree>
  </p:cSld>
  <p:clrMapOvr>
    <a:masterClrMapping/>
  </p:clrMapOvr>
  <p:transition spd="slow" advClick="0" advTm="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20481"/>
                                        </p:tgtEl>
                                        <p:attrNameLst>
                                          <p:attrName>style.visibility</p:attrName>
                                        </p:attrNameLst>
                                      </p:cBhvr>
                                      <p:to>
                                        <p:strVal val="visible"/>
                                      </p:to>
                                    </p:set>
                                    <p:anim calcmode="lin" valueType="num">
                                      <p:cBhvr>
                                        <p:cTn id="13" dur="1000" fill="hold"/>
                                        <p:tgtEl>
                                          <p:spTgt spid="20481"/>
                                        </p:tgtEl>
                                        <p:attrNameLst>
                                          <p:attrName>ppt_w</p:attrName>
                                        </p:attrNameLst>
                                      </p:cBhvr>
                                      <p:tavLst>
                                        <p:tav tm="0">
                                          <p:val>
                                            <p:strVal val="#ppt_w*0.70"/>
                                          </p:val>
                                        </p:tav>
                                        <p:tav tm="100000">
                                          <p:val>
                                            <p:strVal val="#ppt_w"/>
                                          </p:val>
                                        </p:tav>
                                      </p:tavLst>
                                    </p:anim>
                                    <p:anim calcmode="lin" valueType="num">
                                      <p:cBhvr>
                                        <p:cTn id="14" dur="1000" fill="hold"/>
                                        <p:tgtEl>
                                          <p:spTgt spid="20481"/>
                                        </p:tgtEl>
                                        <p:attrNameLst>
                                          <p:attrName>ppt_h</p:attrName>
                                        </p:attrNameLst>
                                      </p:cBhvr>
                                      <p:tavLst>
                                        <p:tav tm="0">
                                          <p:val>
                                            <p:strVal val="#ppt_h"/>
                                          </p:val>
                                        </p:tav>
                                        <p:tav tm="100000">
                                          <p:val>
                                            <p:strVal val="#ppt_h"/>
                                          </p:val>
                                        </p:tav>
                                      </p:tavLst>
                                    </p:anim>
                                    <p:animEffect transition="in" filter="fade">
                                      <p:cBhvr>
                                        <p:cTn id="15" dur="1000"/>
                                        <p:tgtEl>
                                          <p:spTgt spid="20481"/>
                                        </p:tgtEl>
                                      </p:cBhvr>
                                    </p:animEffect>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xit" presetSubtype="0" fill="hold" nodeType="clickEffect">
                                  <p:stCondLst>
                                    <p:cond delay="0"/>
                                  </p:stCondLst>
                                  <p:childTnLst>
                                    <p:anim calcmode="lin" valueType="num">
                                      <p:cBhvr>
                                        <p:cTn id="24" dur="1000"/>
                                        <p:tgtEl>
                                          <p:spTgt spid="4"/>
                                        </p:tgtEl>
                                        <p:attrNameLst>
                                          <p:attrName>ppt_w</p:attrName>
                                        </p:attrNameLst>
                                      </p:cBhvr>
                                      <p:tavLst>
                                        <p:tav tm="0">
                                          <p:val>
                                            <p:strVal val="ppt_w"/>
                                          </p:val>
                                        </p:tav>
                                        <p:tav tm="100000">
                                          <p:val>
                                            <p:strVal val="ppt_w*0.70"/>
                                          </p:val>
                                        </p:tav>
                                      </p:tavLst>
                                    </p:anim>
                                    <p:anim calcmode="lin" valueType="num">
                                      <p:cBhvr>
                                        <p:cTn id="25" dur="1000"/>
                                        <p:tgtEl>
                                          <p:spTgt spid="4"/>
                                        </p:tgtEl>
                                        <p:attrNameLst>
                                          <p:attrName>ppt_h</p:attrName>
                                        </p:attrNameLst>
                                      </p:cBhvr>
                                      <p:tavLst>
                                        <p:tav tm="0">
                                          <p:val>
                                            <p:strVal val="ppt_h"/>
                                          </p:val>
                                        </p:tav>
                                        <p:tav tm="100000">
                                          <p:val>
                                            <p:strVal val="ppt_h"/>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16" presetClass="exit" presetSubtype="42" fill="hold" grpId="1" nodeType="withEffect">
                                  <p:stCondLst>
                                    <p:cond delay="0"/>
                                  </p:stCondLst>
                                  <p:childTnLst>
                                    <p:animEffect transition="out" filter="barn(outHorizontal)">
                                      <p:cBhvr>
                                        <p:cTn id="29" dur="1000"/>
                                        <p:tgtEl>
                                          <p:spTgt spid="20481"/>
                                        </p:tgtEl>
                                      </p:cBhvr>
                                    </p:animEffect>
                                    <p:set>
                                      <p:cBhvr>
                                        <p:cTn id="30" dur="1" fill="hold">
                                          <p:stCondLst>
                                            <p:cond delay="999"/>
                                          </p:stCondLst>
                                        </p:cTn>
                                        <p:tgtEl>
                                          <p:spTgt spid="20481"/>
                                        </p:tgtEl>
                                        <p:attrNameLst>
                                          <p:attrName>style.visibility</p:attrName>
                                        </p:attrNameLst>
                                      </p:cBhvr>
                                      <p:to>
                                        <p:strVal val="hidden"/>
                                      </p:to>
                                    </p:set>
                                  </p:childTnLst>
                                </p:cTn>
                              </p:par>
                              <p:par>
                                <p:cTn id="31" presetID="55" presetClass="entr" presetSubtype="0" fill="hold" nodeType="withEffect">
                                  <p:stCondLst>
                                    <p:cond delay="0"/>
                                  </p:stCondLst>
                                  <p:childTnLst>
                                    <p:set>
                                      <p:cBhvr>
                                        <p:cTn id="32" dur="1" fill="hold">
                                          <p:stCondLst>
                                            <p:cond delay="0"/>
                                          </p:stCondLst>
                                        </p:cTn>
                                        <p:tgtEl>
                                          <p:spTgt spid="47106"/>
                                        </p:tgtEl>
                                        <p:attrNameLst>
                                          <p:attrName>style.visibility</p:attrName>
                                        </p:attrNameLst>
                                      </p:cBhvr>
                                      <p:to>
                                        <p:strVal val="visible"/>
                                      </p:to>
                                    </p:set>
                                    <p:anim calcmode="lin" valueType="num">
                                      <p:cBhvr>
                                        <p:cTn id="33" dur="1000" fill="hold"/>
                                        <p:tgtEl>
                                          <p:spTgt spid="47106"/>
                                        </p:tgtEl>
                                        <p:attrNameLst>
                                          <p:attrName>ppt_w</p:attrName>
                                        </p:attrNameLst>
                                      </p:cBhvr>
                                      <p:tavLst>
                                        <p:tav tm="0">
                                          <p:val>
                                            <p:strVal val="#ppt_w*0.70"/>
                                          </p:val>
                                        </p:tav>
                                        <p:tav tm="100000">
                                          <p:val>
                                            <p:strVal val="#ppt_w"/>
                                          </p:val>
                                        </p:tav>
                                      </p:tavLst>
                                    </p:anim>
                                    <p:anim calcmode="lin" valueType="num">
                                      <p:cBhvr>
                                        <p:cTn id="34" dur="1000" fill="hold"/>
                                        <p:tgtEl>
                                          <p:spTgt spid="47106"/>
                                        </p:tgtEl>
                                        <p:attrNameLst>
                                          <p:attrName>ppt_h</p:attrName>
                                        </p:attrNameLst>
                                      </p:cBhvr>
                                      <p:tavLst>
                                        <p:tav tm="0">
                                          <p:val>
                                            <p:strVal val="#ppt_h"/>
                                          </p:val>
                                        </p:tav>
                                        <p:tav tm="100000">
                                          <p:val>
                                            <p:strVal val="#ppt_h"/>
                                          </p:val>
                                        </p:tav>
                                      </p:tavLst>
                                    </p:anim>
                                    <p:animEffect transition="in" filter="fade">
                                      <p:cBhvr>
                                        <p:cTn id="35" dur="1000"/>
                                        <p:tgtEl>
                                          <p:spTgt spid="47106"/>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481" grpId="0"/>
      <p:bldP spid="20481"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63884" cy="830997"/>
          </a:xfrm>
          <a:prstGeom prst="rect">
            <a:avLst/>
          </a:prstGeom>
        </p:spPr>
        <p:txBody>
          <a:bodyPr wrap="square">
            <a:spAutoFit/>
          </a:bodyPr>
          <a:lstStyle/>
          <a:p>
            <a:pPr algn="ctr"/>
            <a:r>
              <a:rPr lang="en-US" sz="4800" b="1" dirty="0" smtClean="0">
                <a:effectLst>
                  <a:outerShdw blurRad="38100" dist="38100" dir="2700000" algn="tl">
                    <a:srgbClr val="000000">
                      <a:alpha val="43137"/>
                    </a:srgbClr>
                  </a:outerShdw>
                </a:effectLst>
              </a:rPr>
              <a:t>Ш</a:t>
            </a:r>
            <a:r>
              <a:rPr lang="ru-RU" sz="4800" b="1" dirty="0" err="1" smtClean="0">
                <a:effectLst>
                  <a:outerShdw blurRad="38100" dist="38100" dir="2700000" algn="tl">
                    <a:srgbClr val="000000">
                      <a:alpha val="43137"/>
                    </a:srgbClr>
                  </a:outerShdw>
                </a:effectLst>
              </a:rPr>
              <a:t>иринский</a:t>
            </a:r>
            <a:r>
              <a:rPr lang="ru-RU" sz="4800" b="1" dirty="0" smtClean="0">
                <a:effectLst>
                  <a:outerShdw blurRad="38100" dist="38100" dir="2700000" algn="tl">
                    <a:srgbClr val="000000">
                      <a:alpha val="43137"/>
                    </a:srgbClr>
                  </a:outerShdw>
                </a:effectLst>
              </a:rPr>
              <a:t> каменный парк</a:t>
            </a:r>
            <a:endParaRPr lang="ru-RU" sz="4800" b="1" dirty="0">
              <a:effectLst>
                <a:outerShdw blurRad="38100" dist="38100" dir="2700000" algn="tl">
                  <a:srgbClr val="000000">
                    <a:alpha val="43137"/>
                  </a:srgbClr>
                </a:outerShdw>
              </a:effectLst>
            </a:endParaRPr>
          </a:p>
        </p:txBody>
      </p:sp>
      <p:pic>
        <p:nvPicPr>
          <p:cNvPr id="3" name="Рисунок 2" descr="http://ic.pics.livejournal.com/egzadereev/12375117/36341/original.jpg"/>
          <p:cNvPicPr/>
          <p:nvPr/>
        </p:nvPicPr>
        <p:blipFill>
          <a:blip r:embed="rId3" cstate="print"/>
          <a:srcRect/>
          <a:stretch>
            <a:fillRect/>
          </a:stretch>
        </p:blipFill>
        <p:spPr bwMode="auto">
          <a:xfrm>
            <a:off x="323528" y="1052736"/>
            <a:ext cx="8496944" cy="5472608"/>
          </a:xfrm>
          <a:prstGeom prst="rect">
            <a:avLst/>
          </a:prstGeom>
          <a:noFill/>
          <a:ln w="9525">
            <a:noFill/>
            <a:miter lim="800000"/>
            <a:headEnd/>
            <a:tailEnd/>
          </a:ln>
        </p:spPr>
      </p:pic>
    </p:spTree>
  </p:cSld>
  <p:clrMapOvr>
    <a:masterClrMapping/>
  </p:clrMapOvr>
  <p:transition spd="slow" advClick="0" advTm="7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c-a.d-cd.net/bd508eas-960.jpg"/>
          <p:cNvPicPr>
            <a:picLocks noChangeAspect="1" noChangeArrowheads="1"/>
          </p:cNvPicPr>
          <p:nvPr/>
        </p:nvPicPr>
        <p:blipFill>
          <a:blip r:embed="rId3" cstate="print"/>
          <a:srcRect/>
          <a:stretch>
            <a:fillRect/>
          </a:stretch>
        </p:blipFill>
        <p:spPr bwMode="auto">
          <a:xfrm>
            <a:off x="0" y="800099"/>
            <a:ext cx="9144000" cy="6057901"/>
          </a:xfrm>
          <a:prstGeom prst="rect">
            <a:avLst/>
          </a:prstGeom>
          <a:noFill/>
        </p:spPr>
      </p:pic>
      <p:sp>
        <p:nvSpPr>
          <p:cNvPr id="4" name="Rectangle 1"/>
          <p:cNvSpPr>
            <a:spLocks noChangeArrowheads="1"/>
          </p:cNvSpPr>
          <p:nvPr/>
        </p:nvSpPr>
        <p:spPr bwMode="auto">
          <a:xfrm>
            <a:off x="0" y="0"/>
            <a:ext cx="9144000" cy="661720"/>
          </a:xfrm>
          <a:prstGeom prst="rect">
            <a:avLst/>
          </a:prstGeom>
          <a:solidFill>
            <a:srgbClr val="FFFFFF"/>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err="1"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Туимский</a:t>
            </a:r>
            <a:r>
              <a:rPr kumimoji="0" lang="ru-RU" sz="40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 провал </a:t>
            </a:r>
            <a:endParaRPr kumimoji="0" lang="ru-RU" sz="4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spTree>
  </p:cSld>
  <p:clrMapOvr>
    <a:masterClrMapping/>
  </p:clrMapOvr>
  <p:transition spd="slow" advClick="0" advTm="7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fade">
                                      <p:cBhvr>
                                        <p:cTn id="13" dur="1000"/>
                                        <p:tgtEl>
                                          <p:spTgt spid="29698"/>
                                        </p:tgtEl>
                                      </p:cBhvr>
                                    </p:animEffect>
                                    <p:anim calcmode="lin" valueType="num">
                                      <p:cBhvr>
                                        <p:cTn id="14" dur="1000" fill="hold"/>
                                        <p:tgtEl>
                                          <p:spTgt spid="29698"/>
                                        </p:tgtEl>
                                        <p:attrNameLst>
                                          <p:attrName>ppt_x</p:attrName>
                                        </p:attrNameLst>
                                      </p:cBhvr>
                                      <p:tavLst>
                                        <p:tav tm="0">
                                          <p:val>
                                            <p:strVal val="#ppt_x"/>
                                          </p:val>
                                        </p:tav>
                                        <p:tav tm="100000">
                                          <p:val>
                                            <p:strVal val="#ppt_x"/>
                                          </p:val>
                                        </p:tav>
                                      </p:tavLst>
                                    </p:anim>
                                    <p:anim calcmode="lin" valueType="num">
                                      <p:cBhvr>
                                        <p:cTn id="15"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rubikonriver.narod.ru/kashkulak/kash2.jpg"/>
          <p:cNvPicPr/>
          <p:nvPr/>
        </p:nvPicPr>
        <p:blipFill>
          <a:blip r:embed="rId3" cstate="print"/>
          <a:srcRect/>
          <a:stretch>
            <a:fillRect/>
          </a:stretch>
        </p:blipFill>
        <p:spPr bwMode="auto">
          <a:xfrm>
            <a:off x="323528" y="1268760"/>
            <a:ext cx="8568952" cy="5256584"/>
          </a:xfrm>
          <a:prstGeom prst="rect">
            <a:avLst/>
          </a:prstGeom>
          <a:noFill/>
          <a:ln w="9525">
            <a:noFill/>
            <a:miter lim="800000"/>
            <a:headEnd/>
            <a:tailEnd/>
          </a:ln>
        </p:spPr>
      </p:pic>
      <p:pic>
        <p:nvPicPr>
          <p:cNvPr id="5" name="Рисунок 4" descr="http://khakassia.travel/media/2015/06/kashkulakskaya.jpg"/>
          <p:cNvPicPr/>
          <p:nvPr/>
        </p:nvPicPr>
        <p:blipFill>
          <a:blip r:embed="rId4" cstate="print"/>
          <a:srcRect/>
          <a:stretch>
            <a:fillRect/>
          </a:stretch>
        </p:blipFill>
        <p:spPr bwMode="auto">
          <a:xfrm>
            <a:off x="251520" y="1268760"/>
            <a:ext cx="8640960" cy="5256584"/>
          </a:xfrm>
          <a:prstGeom prst="rect">
            <a:avLst/>
          </a:prstGeom>
          <a:noFill/>
          <a:ln w="9525">
            <a:noFill/>
            <a:miter lim="800000"/>
            <a:headEnd/>
            <a:tailEnd/>
          </a:ln>
        </p:spPr>
      </p:pic>
      <p:sp>
        <p:nvSpPr>
          <p:cNvPr id="48129" name="Rectangle 1"/>
          <p:cNvSpPr>
            <a:spLocks noChangeArrowheads="1"/>
          </p:cNvSpPr>
          <p:nvPr/>
        </p:nvSpPr>
        <p:spPr bwMode="auto">
          <a:xfrm>
            <a:off x="0" y="61555"/>
            <a:ext cx="9144000" cy="1154162"/>
          </a:xfrm>
          <a:prstGeom prst="rect">
            <a:avLst/>
          </a:prstGeom>
          <a:solidFill>
            <a:srgbClr val="FFFFFF"/>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err="1"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Кашкулакская</a:t>
            </a:r>
            <a:r>
              <a:rPr kumimoji="0" lang="ru-RU" sz="40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 пещера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(хакас. </a:t>
            </a:r>
            <a:r>
              <a:rPr kumimoji="0" lang="ru-RU" sz="3200" b="1" i="0" u="none" strike="noStrike" cap="none" normalizeH="0" baseline="0" dirty="0" err="1"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Хосхулах</a:t>
            </a:r>
            <a:r>
              <a:rPr kumimoji="0" lang="ru-RU" sz="32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ea typeface="Times New Roman" pitchFamily="18" charset="0"/>
              </a:rPr>
              <a:t>) </a:t>
            </a:r>
            <a:endParaRPr kumimoji="0" lang="ru-RU" sz="3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pic>
        <p:nvPicPr>
          <p:cNvPr id="3" name="Рисунок 2" descr="http://rubikonriver.narod.ru/kashkulak/reb.jpg"/>
          <p:cNvPicPr/>
          <p:nvPr/>
        </p:nvPicPr>
        <p:blipFill>
          <a:blip r:embed="rId5" cstate="print"/>
          <a:srcRect b="3375"/>
          <a:stretch>
            <a:fillRect/>
          </a:stretch>
        </p:blipFill>
        <p:spPr bwMode="auto">
          <a:xfrm>
            <a:off x="1907704" y="1268760"/>
            <a:ext cx="5112568" cy="5400600"/>
          </a:xfrm>
          <a:prstGeom prst="rect">
            <a:avLst/>
          </a:prstGeom>
          <a:noFill/>
          <a:ln w="9525">
            <a:noFill/>
            <a:miter lim="800000"/>
            <a:headEnd/>
            <a:tailEnd/>
          </a:ln>
        </p:spPr>
      </p:pic>
    </p:spTree>
  </p:cSld>
  <p:clrMapOvr>
    <a:masterClrMapping/>
  </p:clrMapOvr>
  <p:transition spd="slow" advClick="0" advTm="21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p:cTn id="7" dur="1000" fill="hold"/>
                                        <p:tgtEl>
                                          <p:spTgt spid="48129"/>
                                        </p:tgtEl>
                                        <p:attrNameLst>
                                          <p:attrName>ppt_w</p:attrName>
                                        </p:attrNameLst>
                                      </p:cBhvr>
                                      <p:tavLst>
                                        <p:tav tm="0">
                                          <p:val>
                                            <p:fltVal val="0"/>
                                          </p:val>
                                        </p:tav>
                                        <p:tav tm="100000">
                                          <p:val>
                                            <p:strVal val="#ppt_w"/>
                                          </p:val>
                                        </p:tav>
                                      </p:tavLst>
                                    </p:anim>
                                    <p:anim calcmode="lin" valueType="num">
                                      <p:cBhvr>
                                        <p:cTn id="8" dur="1000" fill="hold"/>
                                        <p:tgtEl>
                                          <p:spTgt spid="48129"/>
                                        </p:tgtEl>
                                        <p:attrNameLst>
                                          <p:attrName>ppt_h</p:attrName>
                                        </p:attrNameLst>
                                      </p:cBhvr>
                                      <p:tavLst>
                                        <p:tav tm="0">
                                          <p:val>
                                            <p:strVal val="#ppt_h"/>
                                          </p:val>
                                        </p:tav>
                                        <p:tav tm="100000">
                                          <p:val>
                                            <p:strVal val="#ppt_h"/>
                                          </p:val>
                                        </p:tav>
                                      </p:tavLst>
                                    </p:anim>
                                  </p:childTnLst>
                                </p:cTn>
                              </p:par>
                              <p:par>
                                <p:cTn id="9" presetID="37"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8" presetClass="exit" presetSubtype="0" decel="50000" fill="hold" nodeType="clickEffect">
                                  <p:stCondLst>
                                    <p:cond delay="0"/>
                                  </p:stCondLst>
                                  <p:childTnLst>
                                    <p:anim calcmode="lin" valueType="num">
                                      <p:cBhvr>
                                        <p:cTn id="18" dur="1000"/>
                                        <p:tgtEl>
                                          <p:spTgt spid="4"/>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19" dur="1000"/>
                                        <p:tgtEl>
                                          <p:spTgt spid="4"/>
                                        </p:tgtEl>
                                        <p:attrNameLst>
                                          <p:attrName>ppt_x</p:attrName>
                                        </p:attrNameLst>
                                      </p:cBhvr>
                                      <p:tavLst>
                                        <p:tav tm="0">
                                          <p:val>
                                            <p:strVal val="ppt_x"/>
                                          </p:val>
                                        </p:tav>
                                        <p:tav tm="50000">
                                          <p:val>
                                            <p:fltVal val="0.95"/>
                                          </p:val>
                                        </p:tav>
                                        <p:tav tm="100000">
                                          <p:val>
                                            <p:fltVal val="-1"/>
                                          </p:val>
                                        </p:tav>
                                      </p:tavLst>
                                    </p:anim>
                                    <p:anim calcmode="lin" valueType="num">
                                      <p:cBhvr>
                                        <p:cTn id="20" dur="1000"/>
                                        <p:tgtEl>
                                          <p:spTgt spid="4"/>
                                        </p:tgtEl>
                                        <p:attrNameLst>
                                          <p:attrName>ppt_y</p:attrName>
                                        </p:attrNameLst>
                                      </p:cBhvr>
                                      <p:tavLst>
                                        <p:tav tm="0">
                                          <p:val>
                                            <p:strVal val="ppt_y"/>
                                          </p:val>
                                        </p:tav>
                                        <p:tav tm="100000">
                                          <p:val>
                                            <p:strVal val="ppt_y"/>
                                          </p:val>
                                        </p:tav>
                                      </p:tavLst>
                                    </p:anim>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37"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900" decel="100000" fill="hold"/>
                                        <p:tgtEl>
                                          <p:spTgt spid="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xit" presetSubtype="12" fill="hold" nodeType="clickEffect">
                                  <p:stCondLst>
                                    <p:cond delay="0"/>
                                  </p:stCondLst>
                                  <p:childTnLst>
                                    <p:animEffect transition="out" filter="strips(downLeft)">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5" presetClass="entr" presetSubtype="1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3.fotokto.ru/photo/full/206/2067025.jpg"/>
          <p:cNvPicPr>
            <a:picLocks noChangeAspect="1" noChangeArrowheads="1"/>
          </p:cNvPicPr>
          <p:nvPr/>
        </p:nvPicPr>
        <p:blipFill>
          <a:blip r:embed="rId3" cstate="print"/>
          <a:srcRect/>
          <a:stretch>
            <a:fillRect/>
          </a:stretch>
        </p:blipFill>
        <p:spPr bwMode="auto">
          <a:xfrm>
            <a:off x="0" y="0"/>
            <a:ext cx="9139944" cy="6858000"/>
          </a:xfrm>
          <a:prstGeom prst="rect">
            <a:avLst/>
          </a:prstGeom>
          <a:noFill/>
        </p:spPr>
      </p:pic>
      <p:sp>
        <p:nvSpPr>
          <p:cNvPr id="39937" name="Rectangle 1"/>
          <p:cNvSpPr>
            <a:spLocks noChangeArrowheads="1"/>
          </p:cNvSpPr>
          <p:nvPr/>
        </p:nvSpPr>
        <p:spPr bwMode="auto">
          <a:xfrm>
            <a:off x="827584" y="0"/>
            <a:ext cx="79208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smtClean="0">
                <a:ln>
                  <a:noFill/>
                </a:ln>
                <a:effectLst>
                  <a:outerShdw blurRad="38100" dist="38100" dir="2700000" algn="tl">
                    <a:srgbClr val="000000">
                      <a:alpha val="43137"/>
                    </a:srgbClr>
                  </a:outerShdw>
                </a:effectLst>
                <a:latin typeface="+mj-lt"/>
                <a:ea typeface="Times New Roman" pitchFamily="18" charset="0"/>
                <a:cs typeface="Times New Roman" pitchFamily="18" charset="0"/>
              </a:rPr>
              <a:t>Озеро Туз</a:t>
            </a:r>
            <a:endParaRPr kumimoji="0" lang="ru-RU" sz="4800" b="1" i="0" u="none" strike="noStrike" cap="none" normalizeH="0" baseline="0" dirty="0" smtClean="0">
              <a:ln>
                <a:noFill/>
              </a:ln>
              <a:effectLst>
                <a:outerShdw blurRad="38100" dist="38100" dir="2700000" algn="tl">
                  <a:srgbClr val="000000">
                    <a:alpha val="43137"/>
                  </a:srgbClr>
                </a:outerShdw>
              </a:effectLst>
              <a:latin typeface="+mj-lt"/>
            </a:endParaRPr>
          </a:p>
        </p:txBody>
      </p:sp>
      <p:pic>
        <p:nvPicPr>
          <p:cNvPr id="2" name="Рисунок 1" descr="1107.jpg"/>
          <p:cNvPicPr>
            <a:picLocks noChangeAspect="1"/>
          </p:cNvPicPr>
          <p:nvPr/>
        </p:nvPicPr>
        <p:blipFill>
          <a:blip r:embed="rId4" cstate="print"/>
          <a:stretch>
            <a:fillRect/>
          </a:stretch>
        </p:blipFill>
        <p:spPr>
          <a:xfrm>
            <a:off x="179512" y="908720"/>
            <a:ext cx="8784976" cy="5688632"/>
          </a:xfrm>
          <a:prstGeom prst="rect">
            <a:avLst/>
          </a:prstGeom>
        </p:spPr>
      </p:pic>
    </p:spTree>
  </p:cSld>
  <p:clrMapOvr>
    <a:masterClrMapping/>
  </p:clrMapOvr>
  <p:transition spd="slow" advTm="1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1000" fill="hold"/>
                                        <p:tgtEl>
                                          <p:spTgt spid="31746"/>
                                        </p:tgtEl>
                                        <p:attrNameLst>
                                          <p:attrName>ppt_w</p:attrName>
                                        </p:attrNameLst>
                                      </p:cBhvr>
                                      <p:tavLst>
                                        <p:tav tm="0">
                                          <p:val>
                                            <p:strVal val="#ppt_w+.3"/>
                                          </p:val>
                                        </p:tav>
                                        <p:tav tm="100000">
                                          <p:val>
                                            <p:strVal val="#ppt_w"/>
                                          </p:val>
                                        </p:tav>
                                      </p:tavLst>
                                    </p:anim>
                                    <p:anim calcmode="lin" valueType="num">
                                      <p:cBhvr>
                                        <p:cTn id="8" dur="1000" fill="hold"/>
                                        <p:tgtEl>
                                          <p:spTgt spid="31746"/>
                                        </p:tgtEl>
                                        <p:attrNameLst>
                                          <p:attrName>ppt_h</p:attrName>
                                        </p:attrNameLst>
                                      </p:cBhvr>
                                      <p:tavLst>
                                        <p:tav tm="0">
                                          <p:val>
                                            <p:strVal val="#ppt_h"/>
                                          </p:val>
                                        </p:tav>
                                        <p:tav tm="100000">
                                          <p:val>
                                            <p:strVal val="#ppt_h"/>
                                          </p:val>
                                        </p:tav>
                                      </p:tavLst>
                                    </p:anim>
                                    <p:animEffect transition="in" filter="fade">
                                      <p:cBhvr>
                                        <p:cTn id="9" dur="1000"/>
                                        <p:tgtEl>
                                          <p:spTgt spid="317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9937"/>
                                        </p:tgtEl>
                                        <p:attrNameLst>
                                          <p:attrName>style.visibility</p:attrName>
                                        </p:attrNameLst>
                                      </p:cBhvr>
                                      <p:to>
                                        <p:strVal val="visible"/>
                                      </p:to>
                                    </p:set>
                                    <p:anim calcmode="lin" valueType="num">
                                      <p:cBhvr>
                                        <p:cTn id="12" dur="1000" fill="hold"/>
                                        <p:tgtEl>
                                          <p:spTgt spid="39937"/>
                                        </p:tgtEl>
                                        <p:attrNameLst>
                                          <p:attrName>ppt_w</p:attrName>
                                        </p:attrNameLst>
                                      </p:cBhvr>
                                      <p:tavLst>
                                        <p:tav tm="0">
                                          <p:val>
                                            <p:strVal val="#ppt_w+.3"/>
                                          </p:val>
                                        </p:tav>
                                        <p:tav tm="100000">
                                          <p:val>
                                            <p:strVal val="#ppt_w"/>
                                          </p:val>
                                        </p:tav>
                                      </p:tavLst>
                                    </p:anim>
                                    <p:anim calcmode="lin" valueType="num">
                                      <p:cBhvr>
                                        <p:cTn id="13" dur="1000" fill="hold"/>
                                        <p:tgtEl>
                                          <p:spTgt spid="39937"/>
                                        </p:tgtEl>
                                        <p:attrNameLst>
                                          <p:attrName>ppt_h</p:attrName>
                                        </p:attrNameLst>
                                      </p:cBhvr>
                                      <p:tavLst>
                                        <p:tav tm="0">
                                          <p:val>
                                            <p:strVal val="#ppt_h"/>
                                          </p:val>
                                        </p:tav>
                                        <p:tav tm="100000">
                                          <p:val>
                                            <p:strVal val="#ppt_h"/>
                                          </p:val>
                                        </p:tav>
                                      </p:tavLst>
                                    </p:anim>
                                    <p:animEffect transition="in" filter="fade">
                                      <p:cBhvr>
                                        <p:cTn id="14" dur="1000"/>
                                        <p:tgtEl>
                                          <p:spTgt spid="39937"/>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xit" presetSubtype="0" fill="hold" nodeType="clickEffect">
                                  <p:stCondLst>
                                    <p:cond delay="0"/>
                                  </p:stCondLst>
                                  <p:childTnLst>
                                    <p:anim to="" calcmode="lin" valueType="num">
                                      <p:cBhvr>
                                        <p:cTn id="18" dur="1"/>
                                        <p:tgtEl>
                                          <p:spTgt spid="31746"/>
                                        </p:tgtEl>
                                        <p:attrNameLst>
                                          <p:attrName/>
                                        </p:attrNameLst>
                                      </p:cBhvr>
                                    </p:anim>
                                    <p:set>
                                      <p:cBhvr>
                                        <p:cTn id="19" dur="1" fill="hold">
                                          <p:stCondLst>
                                            <p:cond delay="0"/>
                                          </p:stCondLst>
                                        </p:cTn>
                                        <p:tgtEl>
                                          <p:spTgt spid="31746"/>
                                        </p:tgtEl>
                                        <p:attrNameLst>
                                          <p:attrName>style.visibility</p:attrName>
                                        </p:attrNameLst>
                                      </p:cBhvr>
                                      <p:to>
                                        <p:strVal val="hidden"/>
                                      </p:to>
                                    </p:set>
                                  </p:childTnLst>
                                </p:cTn>
                              </p:par>
                              <p:par>
                                <p:cTn id="20" presetID="3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khakassia.travel/media/2015/06/bele-21.gif"/>
          <p:cNvPicPr/>
          <p:nvPr/>
        </p:nvPicPr>
        <p:blipFill>
          <a:blip r:embed="rId3" cstate="print"/>
          <a:srcRect/>
          <a:stretch>
            <a:fillRect/>
          </a:stretch>
        </p:blipFill>
        <p:spPr bwMode="auto">
          <a:xfrm>
            <a:off x="251520" y="1412776"/>
            <a:ext cx="8568952" cy="5184576"/>
          </a:xfrm>
          <a:prstGeom prst="rect">
            <a:avLst/>
          </a:prstGeom>
          <a:noFill/>
          <a:ln w="9525">
            <a:noFill/>
            <a:miter lim="800000"/>
            <a:headEnd/>
            <a:tailEnd/>
          </a:ln>
        </p:spPr>
      </p:pic>
      <p:sp>
        <p:nvSpPr>
          <p:cNvPr id="3" name="Прямоугольник 2"/>
          <p:cNvSpPr/>
          <p:nvPr/>
        </p:nvSpPr>
        <p:spPr>
          <a:xfrm>
            <a:off x="0" y="1"/>
            <a:ext cx="9144000" cy="1323439"/>
          </a:xfrm>
          <a:prstGeom prst="rect">
            <a:avLst/>
          </a:prstGeom>
        </p:spPr>
        <p:txBody>
          <a:bodyPr wrap="square">
            <a:spAutoFit/>
          </a:bodyPr>
          <a:lstStyle/>
          <a:p>
            <a:pPr algn="ctr"/>
            <a:r>
              <a:rPr lang="ru-RU" sz="4400" b="1" dirty="0" smtClean="0">
                <a:effectLst>
                  <a:outerShdw blurRad="38100" dist="38100" dir="2700000" algn="tl">
                    <a:srgbClr val="000000">
                      <a:alpha val="43137"/>
                    </a:srgbClr>
                  </a:outerShdw>
                </a:effectLst>
              </a:rPr>
              <a:t>Озеро Белё </a:t>
            </a:r>
          </a:p>
          <a:p>
            <a:pPr algn="ctr"/>
            <a:r>
              <a:rPr lang="ru-RU" sz="3600" b="1" dirty="0" smtClean="0">
                <a:effectLst>
                  <a:outerShdw blurRad="38100" dist="38100" dir="2700000" algn="tl">
                    <a:srgbClr val="000000">
                      <a:alpha val="43137"/>
                    </a:srgbClr>
                  </a:outerShdw>
                </a:effectLst>
              </a:rPr>
              <a:t>Чистейшее озеро с целебной водой</a:t>
            </a:r>
            <a:endParaRPr lang="ru-RU" sz="3600" b="1" dirty="0">
              <a:effectLst>
                <a:outerShdw blurRad="38100" dist="38100" dir="2700000" algn="tl">
                  <a:srgbClr val="000000">
                    <a:alpha val="43137"/>
                  </a:srgbClr>
                </a:outerShdw>
              </a:effectLst>
            </a:endParaRPr>
          </a:p>
        </p:txBody>
      </p:sp>
      <p:sp>
        <p:nvSpPr>
          <p:cNvPr id="4" name="Текст 4">
            <a:hlinkClick r:id="rId4" action="ppaction://hlinksldjump"/>
          </p:cNvPr>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a:t>
            </a: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4" action="ppaction://hlinksldjump"/>
              </a:rPr>
              <a:t>в</a:t>
            </a:r>
            <a:endPar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4"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1000"/>
                                        <p:tgtEl>
                                          <p:spTgt spid="2"/>
                                        </p:tgtEl>
                                      </p:cBhvr>
                                    </p:animEffect>
                                  </p:childTnLst>
                                </p:cTn>
                              </p:par>
                            </p:childTnLst>
                          </p:cTn>
                        </p:par>
                        <p:par>
                          <p:cTn id="14" fill="hold">
                            <p:stCondLst>
                              <p:cond delay="2000"/>
                            </p:stCondLst>
                            <p:childTnLst>
                              <p:par>
                                <p:cTn id="15" presetID="3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0"/>
            <a:ext cx="7772400" cy="857256"/>
          </a:xfrm>
        </p:spPr>
        <p:txBody>
          <a:bodyPr>
            <a:normAutofit/>
          </a:bodyPr>
          <a:lstStyle/>
          <a:p>
            <a:r>
              <a:rPr lang="ru-RU" b="1" dirty="0" err="1" smtClean="0">
                <a:effectLst>
                  <a:outerShdw blurRad="38100" dist="38100" dir="2700000" algn="tl">
                    <a:srgbClr val="000000">
                      <a:alpha val="43137"/>
                    </a:srgbClr>
                  </a:outerShdw>
                </a:effectLst>
              </a:rPr>
              <a:t>Боградский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pic>
        <p:nvPicPr>
          <p:cNvPr id="7" name="Рисунок 6" descr="3kkODaITOOo.jpg"/>
          <p:cNvPicPr>
            <a:picLocks noChangeAspect="1"/>
          </p:cNvPicPr>
          <p:nvPr/>
        </p:nvPicPr>
        <p:blipFill>
          <a:blip r:embed="rId3" cstate="print"/>
          <a:stretch>
            <a:fillRect/>
          </a:stretch>
        </p:blipFill>
        <p:spPr>
          <a:xfrm>
            <a:off x="285720" y="785794"/>
            <a:ext cx="8608311" cy="5738874"/>
          </a:xfrm>
          <a:prstGeom prst="rect">
            <a:avLst/>
          </a:prstGeom>
        </p:spPr>
      </p:pic>
      <p:sp>
        <p:nvSpPr>
          <p:cNvPr id="9" name="Подзаголовок 8"/>
          <p:cNvSpPr>
            <a:spLocks noGrp="1"/>
          </p:cNvSpPr>
          <p:nvPr>
            <p:ph type="subTitle" idx="1"/>
          </p:nvPr>
        </p:nvSpPr>
        <p:spPr>
          <a:xfrm>
            <a:off x="285720" y="785794"/>
            <a:ext cx="8572560" cy="642942"/>
          </a:xfrm>
        </p:spPr>
        <p:txBody>
          <a:bodyPr/>
          <a:lstStyle/>
          <a:p>
            <a:r>
              <a:rPr lang="ru-RU" b="1" dirty="0" smtClean="0">
                <a:solidFill>
                  <a:schemeClr val="tx1"/>
                </a:solidFill>
                <a:effectLst>
                  <a:outerShdw blurRad="38100" dist="38100" dir="2700000" algn="tl">
                    <a:srgbClr val="000000">
                      <a:alpha val="43137"/>
                    </a:srgbClr>
                  </a:outerShdw>
                </a:effectLst>
              </a:rPr>
              <a:t>Саяно-Шушенская ГЭС</a:t>
            </a:r>
            <a:endParaRPr lang="ru-RU" b="1" dirty="0">
              <a:solidFill>
                <a:schemeClr val="tx1"/>
              </a:solidFill>
              <a:effectLst>
                <a:outerShdw blurRad="38100" dist="38100" dir="2700000" algn="tl">
                  <a:srgbClr val="000000">
                    <a:alpha val="43137"/>
                  </a:srgbClr>
                </a:outerShdw>
              </a:effectLst>
            </a:endParaRPr>
          </a:p>
        </p:txBody>
      </p:sp>
    </p:spTree>
  </p:cSld>
  <p:clrMapOvr>
    <a:masterClrMapping/>
  </p:clrMapOvr>
  <p:transition spd="slow" advClick="0" advTm="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5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100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8728" y="0"/>
            <a:ext cx="7000924" cy="584775"/>
          </a:xfrm>
          <a:prstGeom prst="rect">
            <a:avLst/>
          </a:prstGeom>
        </p:spPr>
        <p:txBody>
          <a:bodyPr wrap="square">
            <a:spAutoFit/>
          </a:bodyPr>
          <a:lstStyle/>
          <a:p>
            <a:pPr algn="ctr"/>
            <a:r>
              <a:rPr lang="ru-RU" sz="3200" b="1" dirty="0" smtClean="0"/>
              <a:t>Бородинская пещера</a:t>
            </a:r>
            <a:r>
              <a:rPr lang="ru-RU" sz="3200" dirty="0" smtClean="0"/>
              <a:t> </a:t>
            </a:r>
            <a:endParaRPr lang="ru-RU" sz="3200" dirty="0"/>
          </a:p>
        </p:txBody>
      </p:sp>
      <p:pic>
        <p:nvPicPr>
          <p:cNvPr id="6" name="Рисунок 5" descr="http://img-fotki.yandex.ru/get/9061/3689816.e9/0_7d584_f1e09c23_orig"/>
          <p:cNvPicPr/>
          <p:nvPr/>
        </p:nvPicPr>
        <p:blipFill>
          <a:blip r:embed="rId3" cstate="print"/>
          <a:srcRect/>
          <a:stretch>
            <a:fillRect/>
          </a:stretch>
        </p:blipFill>
        <p:spPr bwMode="auto">
          <a:xfrm>
            <a:off x="179512" y="692696"/>
            <a:ext cx="8572560" cy="5832648"/>
          </a:xfrm>
          <a:prstGeom prst="rect">
            <a:avLst/>
          </a:prstGeom>
          <a:noFill/>
          <a:ln w="9525">
            <a:noFill/>
            <a:miter lim="800000"/>
            <a:headEnd/>
            <a:tailEnd/>
          </a:ln>
        </p:spPr>
      </p:pic>
      <p:pic>
        <p:nvPicPr>
          <p:cNvPr id="7" name="Рисунок 6" descr="http://i.ucrazy.ru/files/i/2008.10.9/1223526067_oblozhka_img_0416.jpg"/>
          <p:cNvPicPr/>
          <p:nvPr/>
        </p:nvPicPr>
        <p:blipFill>
          <a:blip r:embed="rId4" cstate="print"/>
          <a:srcRect/>
          <a:stretch>
            <a:fillRect/>
          </a:stretch>
        </p:blipFill>
        <p:spPr bwMode="auto">
          <a:xfrm>
            <a:off x="179512" y="692696"/>
            <a:ext cx="8715436" cy="5904656"/>
          </a:xfrm>
          <a:prstGeom prst="rect">
            <a:avLst/>
          </a:prstGeom>
          <a:noFill/>
          <a:ln w="9525">
            <a:noFill/>
            <a:miter lim="800000"/>
            <a:headEnd/>
            <a:tailEnd/>
          </a:ln>
        </p:spPr>
      </p:pic>
      <p:pic>
        <p:nvPicPr>
          <p:cNvPr id="5" name="Рисунок 4" descr="null"/>
          <p:cNvPicPr/>
          <p:nvPr/>
        </p:nvPicPr>
        <p:blipFill>
          <a:blip r:embed="rId5" cstate="print"/>
          <a:srcRect/>
          <a:stretch>
            <a:fillRect/>
          </a:stretch>
        </p:blipFill>
        <p:spPr bwMode="auto">
          <a:xfrm>
            <a:off x="1907704" y="548680"/>
            <a:ext cx="5544616" cy="6145378"/>
          </a:xfrm>
          <a:prstGeom prst="rect">
            <a:avLst/>
          </a:prstGeom>
          <a:noFill/>
          <a:ln w="9525">
            <a:noFill/>
            <a:miter lim="800000"/>
            <a:headEnd/>
            <a:tailEnd/>
          </a:ln>
        </p:spPr>
      </p:pic>
    </p:spTree>
  </p:cSld>
  <p:clrMapOvr>
    <a:masterClrMapping/>
  </p:clrMapOvr>
  <p:transition spd="slow" advClick="0" advTm="20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2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3"/>
                                        </p:tgtEl>
                                        <p:attrNameLst>
                                          <p:attrName>ppt_x</p:attrName>
                                          <p:attrName>ppt_y</p:attrName>
                                        </p:attrNameLst>
                                      </p:cBhvr>
                                    </p:animMotion>
                                    <p:animEffect transition="in" filter="fade">
                                      <p:cBhvr>
                                        <p:cTn id="9" dur="2000"/>
                                        <p:tgtEl>
                                          <p:spTgt spid="3"/>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xit" presetSubtype="0" fill="hold" nodeType="clickEffect">
                                  <p:stCondLst>
                                    <p:cond delay="0"/>
                                  </p:stCondLst>
                                  <p:childTnLst>
                                    <p:animEffect transition="out" filter="wedge">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39" presetClass="entr" presetSubtype="0" accel="10000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img.webme.com/pic/s/santekan/gd1.jpg"/>
          <p:cNvPicPr/>
          <p:nvPr/>
        </p:nvPicPr>
        <p:blipFill>
          <a:blip r:embed="rId3" cstate="print"/>
          <a:srcRect/>
          <a:stretch>
            <a:fillRect/>
          </a:stretch>
        </p:blipFill>
        <p:spPr bwMode="auto">
          <a:xfrm>
            <a:off x="214282" y="1071522"/>
            <a:ext cx="8715436" cy="5500750"/>
          </a:xfrm>
          <a:prstGeom prst="rect">
            <a:avLst/>
          </a:prstGeom>
          <a:noFill/>
          <a:ln w="9525">
            <a:noFill/>
            <a:miter lim="800000"/>
            <a:headEnd/>
            <a:tailEnd/>
          </a:ln>
        </p:spPr>
      </p:pic>
      <p:sp>
        <p:nvSpPr>
          <p:cNvPr id="2" name="Прямоугольник 1"/>
          <p:cNvSpPr/>
          <p:nvPr/>
        </p:nvSpPr>
        <p:spPr>
          <a:xfrm>
            <a:off x="0" y="0"/>
            <a:ext cx="9144000" cy="1077218"/>
          </a:xfrm>
          <a:prstGeom prst="rect">
            <a:avLst/>
          </a:prstGeom>
        </p:spPr>
        <p:txBody>
          <a:bodyPr wrap="square">
            <a:spAutoFit/>
          </a:bodyPr>
          <a:lstStyle/>
          <a:p>
            <a:pPr algn="ctr"/>
            <a:r>
              <a:rPr lang="ru-RU" sz="3200" b="1" dirty="0" smtClean="0">
                <a:effectLst>
                  <a:outerShdw blurRad="38100" dist="38100" dir="2700000" algn="tl">
                    <a:srgbClr val="000000">
                      <a:alpha val="43137"/>
                    </a:srgbClr>
                  </a:outerShdw>
                </a:effectLst>
              </a:rPr>
              <a:t>Грот "</a:t>
            </a:r>
            <a:r>
              <a:rPr lang="ru-RU" sz="3200" b="1" dirty="0" err="1" smtClean="0">
                <a:effectLst>
                  <a:outerShdw blurRad="38100" dist="38100" dir="2700000" algn="tl">
                    <a:srgbClr val="000000">
                      <a:alpha val="43137"/>
                    </a:srgbClr>
                  </a:outerShdw>
                </a:effectLst>
              </a:rPr>
              <a:t>Двуглазка</a:t>
            </a:r>
            <a:r>
              <a:rPr lang="ru-RU" sz="3200" b="1" dirty="0" smtClean="0">
                <a:effectLst>
                  <a:outerShdw blurRad="38100" dist="38100" dir="2700000" algn="tl">
                    <a:srgbClr val="000000">
                      <a:alpha val="43137"/>
                    </a:srgbClr>
                  </a:outerShdw>
                </a:effectLst>
              </a:rPr>
              <a:t>" или «</a:t>
            </a:r>
            <a:r>
              <a:rPr lang="ru-RU" sz="3200" b="1" dirty="0" err="1" smtClean="0">
                <a:effectLst>
                  <a:outerShdw blurRad="38100" dist="38100" dir="2700000" algn="tl">
                    <a:srgbClr val="000000">
                      <a:alpha val="43137"/>
                    </a:srgbClr>
                  </a:outerShdw>
                </a:effectLst>
              </a:rPr>
              <a:t>Глядены</a:t>
            </a:r>
            <a:r>
              <a:rPr lang="ru-RU" sz="3200" b="1" dirty="0" smtClean="0">
                <a:effectLst>
                  <a:outerShdw blurRad="38100" dist="38100" dir="2700000" algn="tl">
                    <a:srgbClr val="000000">
                      <a:alpha val="43137"/>
                    </a:srgbClr>
                  </a:outerShdw>
                </a:effectLst>
              </a:rPr>
              <a:t>» представляет собой памятник природы каменного века. </a:t>
            </a:r>
            <a:endParaRPr lang="ru-RU" sz="3200" b="1" dirty="0">
              <a:effectLst>
                <a:outerShdw blurRad="38100" dist="38100" dir="2700000" algn="tl">
                  <a:srgbClr val="000000">
                    <a:alpha val="43137"/>
                  </a:srgbClr>
                </a:outerShdw>
              </a:effectLst>
            </a:endParaRPr>
          </a:p>
        </p:txBody>
      </p:sp>
      <p:pic>
        <p:nvPicPr>
          <p:cNvPr id="3" name="Рисунок 2" descr="http://bograd-web.ru/uploads/posts/2014-01/1389752873_5.jpg"/>
          <p:cNvPicPr/>
          <p:nvPr/>
        </p:nvPicPr>
        <p:blipFill>
          <a:blip r:embed="rId4" cstate="print"/>
          <a:srcRect/>
          <a:stretch>
            <a:fillRect/>
          </a:stretch>
        </p:blipFill>
        <p:spPr bwMode="auto">
          <a:xfrm>
            <a:off x="214282" y="1214422"/>
            <a:ext cx="8643998" cy="5429288"/>
          </a:xfrm>
          <a:prstGeom prst="rect">
            <a:avLst/>
          </a:prstGeom>
          <a:noFill/>
          <a:ln w="9525">
            <a:noFill/>
            <a:miter lim="800000"/>
            <a:headEnd/>
            <a:tailEnd/>
          </a:ln>
        </p:spPr>
      </p:pic>
    </p:spTree>
  </p:cSld>
  <p:clrMapOvr>
    <a:masterClrMapping/>
  </p:clrMapOvr>
  <p:transition spd="slow" advClick="0" advTm="16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xit" presetSubtype="0" fill="hold" nodeType="clickEffect">
                                  <p:stCondLst>
                                    <p:cond delay="0"/>
                                  </p:stCondLst>
                                  <p:childTnLst>
                                    <p:animScale>
                                      <p:cBhvr>
                                        <p:cTn id="19"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 dur="1000" accel="50000">
                                          <p:stCondLst>
                                            <p:cond delay="0"/>
                                          </p:stCondLst>
                                        </p:cTn>
                                        <p:tgtEl>
                                          <p:spTgt spid="4"/>
                                        </p:tgtEl>
                                        <p:attrNameLst>
                                          <p:attrName>ppt_x</p:attrName>
                                          <p:attrName>ppt_y</p:attrName>
                                        </p:attrNameLst>
                                      </p:cBhvr>
                                    </p:animMotion>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50"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3"/>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0"/>
            <a:ext cx="8929718" cy="646331"/>
          </a:xfrm>
          <a:prstGeom prst="rect">
            <a:avLst/>
          </a:prstGeom>
        </p:spPr>
        <p:txBody>
          <a:bodyPr wrap="square">
            <a:spAutoFit/>
          </a:bodyPr>
          <a:lstStyle/>
          <a:p>
            <a:pPr algn="ctr"/>
            <a:r>
              <a:rPr lang="ru-RU" sz="3600" b="1" dirty="0" err="1" smtClean="0">
                <a:effectLst>
                  <a:outerShdw blurRad="38100" dist="38100" dir="2700000" algn="tl">
                    <a:srgbClr val="000000">
                      <a:alpha val="43137"/>
                    </a:srgbClr>
                  </a:outerShdw>
                </a:effectLst>
              </a:rPr>
              <a:t>Я́щик</a:t>
            </a:r>
            <a:r>
              <a:rPr lang="ru-RU" sz="3600" b="1" dirty="0" smtClean="0">
                <a:effectLst>
                  <a:outerShdw blurRad="38100" dist="38100" dir="2700000" algn="tl">
                    <a:srgbClr val="000000">
                      <a:alpha val="43137"/>
                    </a:srgbClr>
                  </a:outerShdw>
                </a:effectLst>
              </a:rPr>
              <a:t> </a:t>
            </a:r>
            <a:r>
              <a:rPr lang="ru-RU" sz="3600" b="1" dirty="0" err="1" smtClean="0">
                <a:effectLst>
                  <a:outerShdw blurRad="38100" dist="38100" dir="2700000" algn="tl">
                    <a:srgbClr val="000000">
                      <a:alpha val="43137"/>
                    </a:srgbClr>
                  </a:outerShdw>
                </a:effectLst>
              </a:rPr>
              <a:t>Пандо́ры</a:t>
            </a:r>
            <a:r>
              <a:rPr lang="ru-RU" sz="3600" b="1" dirty="0" smtClean="0">
                <a:effectLst>
                  <a:outerShdw blurRad="38100" dist="38100" dir="2700000" algn="tl">
                    <a:srgbClr val="000000">
                      <a:alpha val="43137"/>
                    </a:srgbClr>
                  </a:outerShdw>
                </a:effectLst>
              </a:rPr>
              <a:t> — пещера</a:t>
            </a:r>
            <a:endParaRPr lang="ru-RU" sz="3600" b="1" dirty="0">
              <a:effectLst>
                <a:outerShdw blurRad="38100" dist="38100" dir="2700000" algn="tl">
                  <a:srgbClr val="000000">
                    <a:alpha val="43137"/>
                  </a:srgbClr>
                </a:outerShdw>
              </a:effectLst>
            </a:endParaRPr>
          </a:p>
        </p:txBody>
      </p:sp>
      <p:pic>
        <p:nvPicPr>
          <p:cNvPr id="4" name="Рисунок 3" descr="ящик пандоры 1.jpg"/>
          <p:cNvPicPr>
            <a:picLocks noChangeAspect="1"/>
          </p:cNvPicPr>
          <p:nvPr/>
        </p:nvPicPr>
        <p:blipFill>
          <a:blip r:embed="rId3" cstate="print"/>
          <a:stretch>
            <a:fillRect/>
          </a:stretch>
        </p:blipFill>
        <p:spPr>
          <a:xfrm>
            <a:off x="214282" y="642918"/>
            <a:ext cx="8678198" cy="5882426"/>
          </a:xfrm>
          <a:prstGeom prst="rect">
            <a:avLst/>
          </a:prstGeom>
        </p:spPr>
      </p:pic>
      <p:pic>
        <p:nvPicPr>
          <p:cNvPr id="5" name="Рисунок 4" descr="ящик пандоры.jpg"/>
          <p:cNvPicPr>
            <a:picLocks noChangeAspect="1"/>
          </p:cNvPicPr>
          <p:nvPr/>
        </p:nvPicPr>
        <p:blipFill>
          <a:blip r:embed="rId4" cstate="print"/>
          <a:stretch>
            <a:fillRect/>
          </a:stretch>
        </p:blipFill>
        <p:spPr>
          <a:xfrm>
            <a:off x="251520" y="620688"/>
            <a:ext cx="8645676" cy="6036510"/>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nodeType="clickEffect">
                                  <p:stCondLst>
                                    <p:cond delay="0"/>
                                  </p:stCondLst>
                                  <p:childTnLst>
                                    <p:animEffect transition="out" filter="diamond(in)">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par>
                                <p:cTn id="22" presetID="5"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mage003.gif"/>
          <p:cNvPicPr>
            <a:picLocks noChangeAspect="1"/>
          </p:cNvPicPr>
          <p:nvPr/>
        </p:nvPicPr>
        <p:blipFill>
          <a:blip r:embed="rId3" cstate="print"/>
          <a:stretch>
            <a:fillRect/>
          </a:stretch>
        </p:blipFill>
        <p:spPr>
          <a:xfrm>
            <a:off x="4143372" y="0"/>
            <a:ext cx="4632032" cy="6858000"/>
          </a:xfrm>
          <a:prstGeom prst="rect">
            <a:avLst/>
          </a:prstGeom>
        </p:spPr>
      </p:pic>
      <p:pic>
        <p:nvPicPr>
          <p:cNvPr id="10" name="Рисунок 9" descr="1q.gif">
            <a:hlinkClick r:id="rId4" action="ppaction://hlinksldjump"/>
          </p:cNvPr>
          <p:cNvPicPr>
            <a:picLocks noChangeAspect="1"/>
          </p:cNvPicPr>
          <p:nvPr/>
        </p:nvPicPr>
        <p:blipFill>
          <a:blip r:embed="rId5" cstate="print"/>
          <a:stretch>
            <a:fillRect/>
          </a:stretch>
        </p:blipFill>
        <p:spPr>
          <a:xfrm>
            <a:off x="4929190" y="0"/>
            <a:ext cx="2286016" cy="1357298"/>
          </a:xfrm>
          <a:prstGeom prst="rect">
            <a:avLst/>
          </a:prstGeom>
        </p:spPr>
      </p:pic>
      <p:pic>
        <p:nvPicPr>
          <p:cNvPr id="11" name="Рисунок 10" descr="1qa.gif">
            <a:hlinkClick r:id="rId6" action="ppaction://hlinksldjump"/>
          </p:cNvPr>
          <p:cNvPicPr>
            <a:picLocks noChangeAspect="1"/>
          </p:cNvPicPr>
          <p:nvPr/>
        </p:nvPicPr>
        <p:blipFill>
          <a:blip r:embed="rId7" cstate="print"/>
          <a:stretch>
            <a:fillRect/>
          </a:stretch>
        </p:blipFill>
        <p:spPr>
          <a:xfrm>
            <a:off x="5929322" y="2285992"/>
            <a:ext cx="1857388" cy="850274"/>
          </a:xfrm>
          <a:prstGeom prst="rect">
            <a:avLst/>
          </a:prstGeom>
        </p:spPr>
      </p:pic>
      <p:pic>
        <p:nvPicPr>
          <p:cNvPr id="12" name="Рисунок 11" descr="1qc.gif">
            <a:hlinkClick r:id="rId8" action="ppaction://hlinksldjump"/>
          </p:cNvPr>
          <p:cNvPicPr>
            <a:picLocks noChangeAspect="1"/>
          </p:cNvPicPr>
          <p:nvPr/>
        </p:nvPicPr>
        <p:blipFill>
          <a:blip r:embed="rId9" cstate="print"/>
          <a:stretch>
            <a:fillRect/>
          </a:stretch>
        </p:blipFill>
        <p:spPr>
          <a:xfrm>
            <a:off x="8072462" y="2928934"/>
            <a:ext cx="685249" cy="928694"/>
          </a:xfrm>
          <a:prstGeom prst="rect">
            <a:avLst/>
          </a:prstGeom>
        </p:spPr>
      </p:pic>
      <p:pic>
        <p:nvPicPr>
          <p:cNvPr id="13" name="Рисунок 12" descr="1qcb.gif">
            <a:hlinkClick r:id="rId10" action="ppaction://hlinksldjump"/>
          </p:cNvPr>
          <p:cNvPicPr>
            <a:picLocks noChangeAspect="1"/>
          </p:cNvPicPr>
          <p:nvPr/>
        </p:nvPicPr>
        <p:blipFill>
          <a:blip r:embed="rId11" cstate="print"/>
          <a:stretch>
            <a:fillRect/>
          </a:stretch>
        </p:blipFill>
        <p:spPr>
          <a:xfrm>
            <a:off x="7358082" y="3571876"/>
            <a:ext cx="857252" cy="1221584"/>
          </a:xfrm>
          <a:prstGeom prst="rect">
            <a:avLst/>
          </a:prstGeom>
        </p:spPr>
      </p:pic>
      <p:pic>
        <p:nvPicPr>
          <p:cNvPr id="14" name="Рисунок 13" descr="1qf.gif">
            <a:hlinkClick r:id="rId12" action="ppaction://hlinksldjump"/>
          </p:cNvPr>
          <p:cNvPicPr>
            <a:picLocks noChangeAspect="1"/>
          </p:cNvPicPr>
          <p:nvPr/>
        </p:nvPicPr>
        <p:blipFill>
          <a:blip r:embed="rId13" cstate="print"/>
          <a:srcRect l="28486"/>
          <a:stretch>
            <a:fillRect/>
          </a:stretch>
        </p:blipFill>
        <p:spPr>
          <a:xfrm>
            <a:off x="5004048" y="3212976"/>
            <a:ext cx="2350044" cy="642942"/>
          </a:xfrm>
          <a:prstGeom prst="rect">
            <a:avLst/>
          </a:prstGeom>
        </p:spPr>
      </p:pic>
      <p:pic>
        <p:nvPicPr>
          <p:cNvPr id="15" name="Рисунок 14" descr="1qkj.gif">
            <a:hlinkClick r:id="rId14" action="ppaction://hlinksldjump"/>
          </p:cNvPr>
          <p:cNvPicPr>
            <a:picLocks noChangeAspect="1"/>
          </p:cNvPicPr>
          <p:nvPr/>
        </p:nvPicPr>
        <p:blipFill>
          <a:blip r:embed="rId15" cstate="print"/>
          <a:stretch>
            <a:fillRect/>
          </a:stretch>
        </p:blipFill>
        <p:spPr>
          <a:xfrm>
            <a:off x="4143372" y="4313243"/>
            <a:ext cx="2928958" cy="2544757"/>
          </a:xfrm>
          <a:prstGeom prst="rect">
            <a:avLst/>
          </a:prstGeom>
        </p:spPr>
      </p:pic>
      <p:pic>
        <p:nvPicPr>
          <p:cNvPr id="16" name="Рисунок 15" descr="1qs.gif">
            <a:hlinkClick r:id="rId16" action="ppaction://hlinksldjump"/>
          </p:cNvPr>
          <p:cNvPicPr>
            <a:picLocks noChangeAspect="1"/>
          </p:cNvPicPr>
          <p:nvPr/>
        </p:nvPicPr>
        <p:blipFill>
          <a:blip r:embed="rId17" cstate="print"/>
          <a:stretch>
            <a:fillRect/>
          </a:stretch>
        </p:blipFill>
        <p:spPr>
          <a:xfrm>
            <a:off x="7715272" y="2571744"/>
            <a:ext cx="1175424" cy="409573"/>
          </a:xfrm>
          <a:prstGeom prst="rect">
            <a:avLst/>
          </a:prstGeom>
        </p:spPr>
      </p:pic>
      <p:pic>
        <p:nvPicPr>
          <p:cNvPr id="17" name="Рисунок 16" descr="1qw.gif">
            <a:hlinkClick r:id="rId18" action="ppaction://hlinksldjump"/>
          </p:cNvPr>
          <p:cNvPicPr>
            <a:picLocks noChangeAspect="1"/>
          </p:cNvPicPr>
          <p:nvPr/>
        </p:nvPicPr>
        <p:blipFill>
          <a:blip r:embed="rId19" cstate="print"/>
          <a:stretch>
            <a:fillRect/>
          </a:stretch>
        </p:blipFill>
        <p:spPr>
          <a:xfrm>
            <a:off x="5572132" y="1285860"/>
            <a:ext cx="1222689" cy="1071570"/>
          </a:xfrm>
          <a:prstGeom prst="rect">
            <a:avLst/>
          </a:prstGeom>
        </p:spPr>
      </p:pic>
      <p:pic>
        <p:nvPicPr>
          <p:cNvPr id="18" name="Рисунок 17" descr="1qwe.gif">
            <a:hlinkClick r:id="rId20" action="ppaction://hlinksldjump"/>
          </p:cNvPr>
          <p:cNvPicPr>
            <a:picLocks noChangeAspect="1"/>
          </p:cNvPicPr>
          <p:nvPr/>
        </p:nvPicPr>
        <p:blipFill>
          <a:blip r:embed="rId21" cstate="print"/>
          <a:stretch>
            <a:fillRect/>
          </a:stretch>
        </p:blipFill>
        <p:spPr>
          <a:xfrm>
            <a:off x="7143768" y="0"/>
            <a:ext cx="1571636" cy="2214554"/>
          </a:xfrm>
          <a:prstGeom prst="rect">
            <a:avLst/>
          </a:prstGeom>
        </p:spPr>
      </p:pic>
      <p:sp>
        <p:nvSpPr>
          <p:cNvPr id="2" name="Заголовок 1"/>
          <p:cNvSpPr>
            <a:spLocks noGrp="1"/>
          </p:cNvSpPr>
          <p:nvPr>
            <p:ph type="title"/>
          </p:nvPr>
        </p:nvSpPr>
        <p:spPr>
          <a:xfrm>
            <a:off x="0" y="1916832"/>
            <a:ext cx="5580112" cy="1714202"/>
          </a:xfrm>
        </p:spPr>
        <p:txBody>
          <a:bodyPr>
            <a:noAutofit/>
          </a:bodyPr>
          <a:lstStyle/>
          <a:p>
            <a:r>
              <a:rPr lang="ru-RU" sz="4800" b="1" dirty="0" smtClean="0">
                <a:effectLst>
                  <a:outerShdw blurRad="38100" dist="38100" dir="2700000" algn="tl">
                    <a:srgbClr val="000000">
                      <a:alpha val="43137"/>
                    </a:srgbClr>
                  </a:outerShdw>
                </a:effectLst>
              </a:rPr>
              <a:t> Выбираем маршрут</a:t>
            </a:r>
            <a:endParaRPr lang="ru-RU" sz="4800" b="1" dirty="0">
              <a:effectLst>
                <a:outerShdw blurRad="38100" dist="38100" dir="2700000" algn="tl">
                  <a:srgbClr val="000000">
                    <a:alpha val="43137"/>
                  </a:srgbClr>
                </a:outerShdw>
              </a:effectLst>
            </a:endParaRPr>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khakassia.travel/media/2015/06/boyarskaya-pisanitsa.gif"/>
          <p:cNvPicPr/>
          <p:nvPr/>
        </p:nvPicPr>
        <p:blipFill>
          <a:blip r:embed="rId3" cstate="print"/>
          <a:srcRect/>
          <a:stretch>
            <a:fillRect/>
          </a:stretch>
        </p:blipFill>
        <p:spPr bwMode="auto">
          <a:xfrm>
            <a:off x="251520" y="1340768"/>
            <a:ext cx="8640960" cy="5256584"/>
          </a:xfrm>
          <a:prstGeom prst="rect">
            <a:avLst/>
          </a:prstGeom>
          <a:noFill/>
          <a:ln w="9525">
            <a:noFill/>
            <a:miter lim="800000"/>
            <a:headEnd/>
            <a:tailEnd/>
          </a:ln>
        </p:spPr>
      </p:pic>
      <p:pic>
        <p:nvPicPr>
          <p:cNvPr id="4" name="Рисунок 3" descr="boyarskaya-pisanitsa-02"/>
          <p:cNvPicPr/>
          <p:nvPr/>
        </p:nvPicPr>
        <p:blipFill>
          <a:blip r:embed="rId4" cstate="print"/>
          <a:srcRect/>
          <a:stretch>
            <a:fillRect/>
          </a:stretch>
        </p:blipFill>
        <p:spPr bwMode="auto">
          <a:xfrm>
            <a:off x="251520" y="1340768"/>
            <a:ext cx="8640960" cy="5256584"/>
          </a:xfrm>
          <a:prstGeom prst="rect">
            <a:avLst/>
          </a:prstGeom>
          <a:noFill/>
          <a:ln w="9525">
            <a:noFill/>
            <a:miter lim="800000"/>
            <a:headEnd/>
            <a:tailEnd/>
          </a:ln>
        </p:spPr>
      </p:pic>
      <p:pic>
        <p:nvPicPr>
          <p:cNvPr id="5" name="Рисунок 4" descr="boyarskaya-pisanitsa-03"/>
          <p:cNvPicPr/>
          <p:nvPr/>
        </p:nvPicPr>
        <p:blipFill>
          <a:blip r:embed="rId5" cstate="print"/>
          <a:srcRect/>
          <a:stretch>
            <a:fillRect/>
          </a:stretch>
        </p:blipFill>
        <p:spPr bwMode="auto">
          <a:xfrm>
            <a:off x="251520" y="1340768"/>
            <a:ext cx="8568952" cy="5256584"/>
          </a:xfrm>
          <a:prstGeom prst="rect">
            <a:avLst/>
          </a:prstGeom>
          <a:noFill/>
          <a:ln w="9525">
            <a:noFill/>
            <a:miter lim="800000"/>
            <a:headEnd/>
            <a:tailEnd/>
          </a:ln>
        </p:spPr>
      </p:pic>
      <p:sp>
        <p:nvSpPr>
          <p:cNvPr id="2" name="Прямоугольник 1"/>
          <p:cNvSpPr/>
          <p:nvPr/>
        </p:nvSpPr>
        <p:spPr>
          <a:xfrm>
            <a:off x="0" y="0"/>
            <a:ext cx="9144000" cy="1323439"/>
          </a:xfrm>
          <a:prstGeom prst="rect">
            <a:avLst/>
          </a:prstGeom>
        </p:spPr>
        <p:txBody>
          <a:bodyPr wrap="square">
            <a:spAutoFit/>
          </a:bodyPr>
          <a:lstStyle/>
          <a:p>
            <a:pPr algn="ctr"/>
            <a:r>
              <a:rPr lang="ru-RU" sz="4400" b="1" dirty="0" smtClean="0">
                <a:effectLst>
                  <a:outerShdw blurRad="38100" dist="38100" dir="2700000" algn="tl">
                    <a:srgbClr val="000000">
                      <a:alpha val="43137"/>
                    </a:srgbClr>
                  </a:outerShdw>
                </a:effectLst>
              </a:rPr>
              <a:t>Боярская </a:t>
            </a:r>
            <a:r>
              <a:rPr lang="ru-RU" sz="4400" b="1" dirty="0" err="1" smtClean="0">
                <a:effectLst>
                  <a:outerShdw blurRad="38100" dist="38100" dir="2700000" algn="tl">
                    <a:srgbClr val="000000">
                      <a:alpha val="43137"/>
                    </a:srgbClr>
                  </a:outerShdw>
                </a:effectLst>
              </a:rPr>
              <a:t>писаница</a:t>
            </a:r>
            <a:r>
              <a:rPr lang="ru-RU" sz="4400" b="1" dirty="0" smtClean="0">
                <a:effectLst>
                  <a:outerShdw blurRad="38100" dist="38100" dir="2700000" algn="tl">
                    <a:srgbClr val="000000">
                      <a:alpha val="43137"/>
                    </a:srgbClr>
                  </a:outerShdw>
                </a:effectLst>
              </a:rPr>
              <a:t>  </a:t>
            </a:r>
          </a:p>
          <a:p>
            <a:pPr algn="ctr"/>
            <a:r>
              <a:rPr lang="ru-RU" sz="3600" b="1" dirty="0" smtClean="0">
                <a:effectLst>
                  <a:outerShdw blurRad="38100" dist="38100" dir="2700000" algn="tl">
                    <a:srgbClr val="000000">
                      <a:alpha val="43137"/>
                    </a:srgbClr>
                  </a:outerShdw>
                </a:effectLst>
              </a:rPr>
              <a:t>Музей-заповедник «</a:t>
            </a:r>
            <a:r>
              <a:rPr lang="ru-RU" sz="3600" b="1" dirty="0" err="1" smtClean="0">
                <a:effectLst>
                  <a:outerShdw blurRad="38100" dist="38100" dir="2700000" algn="tl">
                    <a:srgbClr val="000000">
                      <a:alpha val="43137"/>
                    </a:srgbClr>
                  </a:outerShdw>
                </a:effectLst>
              </a:rPr>
              <a:t>Бояры</a:t>
            </a:r>
            <a:r>
              <a:rPr lang="ru-RU" sz="3600" b="1" dirty="0" smtClean="0">
                <a:effectLst>
                  <a:outerShdw blurRad="38100" dist="38100" dir="2700000" algn="tl">
                    <a:srgbClr val="000000">
                      <a:alpha val="43137"/>
                    </a:srgbClr>
                  </a:outerShdw>
                </a:effectLst>
              </a:rPr>
              <a:t>». </a:t>
            </a:r>
            <a:endParaRPr lang="ru-RU" sz="3600" b="1" dirty="0">
              <a:effectLst>
                <a:outerShdw blurRad="38100" dist="38100" dir="2700000" algn="tl">
                  <a:srgbClr val="000000">
                    <a:alpha val="43137"/>
                  </a:srgbClr>
                </a:outerShdw>
              </a:effectLst>
            </a:endParaRPr>
          </a:p>
        </p:txBody>
      </p:sp>
      <p:sp>
        <p:nvSpPr>
          <p:cNvPr id="6" name="Текст 4"/>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Вернутся </a:t>
            </a:r>
            <a:r>
              <a:rPr kumimoji="0" lang="ru-RU" sz="16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hlinkClick r:id="rId6" action="ppaction://hlinksldjump"/>
              </a:rPr>
              <a:t>в</a:t>
            </a:r>
            <a:endParaRPr kumimoji="0" lang="ru-RU" sz="16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hlinkClick r:id="rId6" action="ppaction://hlinksldjump"/>
              </a:rPr>
              <a:t>начало</a:t>
            </a:r>
            <a:endParaRPr kumimoji="0" lang="ru-RU" sz="16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nodeType="clickEffect">
                                  <p:stCondLst>
                                    <p:cond delay="0"/>
                                  </p:stCondLst>
                                  <p:childTnLst>
                                    <p:animEffect transition="out" filter="barn(outVertical)">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17"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xit" presetSubtype="0" fill="hold" nodeType="clickEffect">
                                  <p:stCondLst>
                                    <p:cond delay="0"/>
                                  </p:stCondLst>
                                  <p:childTnLst>
                                    <p:animEffect transition="out" filter="fade">
                                      <p:cBhvr>
                                        <p:cTn id="25" dur="800" accel="100000">
                                          <p:stCondLst>
                                            <p:cond delay="200"/>
                                          </p:stCondLst>
                                        </p:cTn>
                                        <p:tgtEl>
                                          <p:spTgt spid="4"/>
                                        </p:tgtEl>
                                      </p:cBhvr>
                                    </p:animEffect>
                                    <p:anim calcmode="lin" valueType="num">
                                      <p:cBhvr>
                                        <p:cTn id="26"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27" dur="200" decel="100000"/>
                                        <p:tgtEl>
                                          <p:spTgt spid="4"/>
                                        </p:tgtEl>
                                        <p:attrNameLst>
                                          <p:attrName>ppt_x</p:attrName>
                                        </p:attrNameLst>
                                      </p:cBhvr>
                                      <p:tavLst>
                                        <p:tav tm="0">
                                          <p:val>
                                            <p:strVal val="ppt_x"/>
                                          </p:val>
                                        </p:tav>
                                        <p:tav tm="100000">
                                          <p:val>
                                            <p:strVal val="ppt_x-0.05"/>
                                          </p:val>
                                        </p:tav>
                                      </p:tavLst>
                                    </p:anim>
                                    <p:anim calcmode="lin" valueType="num">
                                      <p:cBhvr>
                                        <p:cTn id="28" dur="200" decel="100000"/>
                                        <p:tgtEl>
                                          <p:spTgt spid="4"/>
                                        </p:tgtEl>
                                        <p:attrNameLst>
                                          <p:attrName>ppt_y</p:attrName>
                                        </p:attrNameLst>
                                      </p:cBhvr>
                                      <p:tavLst>
                                        <p:tav tm="0">
                                          <p:val>
                                            <p:strVal val="ppt_y"/>
                                          </p:val>
                                        </p:tav>
                                        <p:tav tm="100000">
                                          <p:val>
                                            <p:strVal val="ppt_y+0.1"/>
                                          </p:val>
                                        </p:tav>
                                      </p:tavLst>
                                    </p:anim>
                                    <p:anim calcmode="lin" valueType="num">
                                      <p:cBhvr>
                                        <p:cTn id="29"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30" dur="800" accel="100000">
                                          <p:stCondLst>
                                            <p:cond delay="200"/>
                                          </p:stCondLst>
                                        </p:cTn>
                                        <p:tgtEl>
                                          <p:spTgt spid="4"/>
                                        </p:tgtEl>
                                        <p:attrNameLst>
                                          <p:attrName>ppt_y</p:attrName>
                                        </p:attrNameLst>
                                      </p:cBhvr>
                                      <p:tavLst>
                                        <p:tav tm="0">
                                          <p:val>
                                            <p:strVal val="ppt_y"/>
                                          </p:val>
                                        </p:tav>
                                        <p:tav tm="100000">
                                          <p:val>
                                            <p:strVal val="ppt_y-0.4-0.1"/>
                                          </p:val>
                                        </p:tav>
                                      </p:tavLst>
                                    </p:anim>
                                    <p:set>
                                      <p:cBhvr>
                                        <p:cTn id="31" dur="1" fill="hold">
                                          <p:stCondLst>
                                            <p:cond delay="999"/>
                                          </p:stCondLst>
                                        </p:cTn>
                                        <p:tgtEl>
                                          <p:spTgt spid="4"/>
                                        </p:tgtEl>
                                        <p:attrNameLst>
                                          <p:attrName>style.visibility</p:attrName>
                                        </p:attrNameLst>
                                      </p:cBhvr>
                                      <p:to>
                                        <p:strVal val="hidden"/>
                                      </p:to>
                                    </p:set>
                                  </p:childTnLst>
                                </p:cTn>
                              </p:par>
                              <p:par>
                                <p:cTn id="32" presetID="50" presetClass="entr" presetSubtype="0" decel="100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strVal val="#ppt_w+.3"/>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Effect transition="in" filter="fade">
                                      <p:cBhvr>
                                        <p:cTn id="36" dur="1000"/>
                                        <p:tgtEl>
                                          <p:spTgt spid="5"/>
                                        </p:tgtEl>
                                      </p:cBhvr>
                                    </p:animEffect>
                                  </p:childTnLst>
                                </p:cTn>
                              </p:par>
                            </p:childTnLst>
                          </p:cTn>
                        </p:par>
                        <p:par>
                          <p:cTn id="37" fill="hold">
                            <p:stCondLst>
                              <p:cond delay="1000"/>
                            </p:stCondLst>
                            <p:childTnLst>
                              <p:par>
                                <p:cTn id="38" presetID="37"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anim calcmode="lin" valueType="num">
                                      <p:cBhvr>
                                        <p:cTn id="41" dur="2000" fill="hold"/>
                                        <p:tgtEl>
                                          <p:spTgt spid="6"/>
                                        </p:tgtEl>
                                        <p:attrNameLst>
                                          <p:attrName>ppt_x</p:attrName>
                                        </p:attrNameLst>
                                      </p:cBhvr>
                                      <p:tavLst>
                                        <p:tav tm="0">
                                          <p:val>
                                            <p:strVal val="#ppt_x"/>
                                          </p:val>
                                        </p:tav>
                                        <p:tav tm="100000">
                                          <p:val>
                                            <p:strVal val="#ppt_x"/>
                                          </p:val>
                                        </p:tav>
                                      </p:tavLst>
                                    </p:anim>
                                    <p:anim calcmode="lin" valueType="num">
                                      <p:cBhvr>
                                        <p:cTn id="42" dur="1800" decel="100000" fill="hold"/>
                                        <p:tgtEl>
                                          <p:spTgt spid="6"/>
                                        </p:tgtEl>
                                        <p:attrNameLst>
                                          <p:attrName>ppt_y</p:attrName>
                                        </p:attrNameLst>
                                      </p:cBhvr>
                                      <p:tavLst>
                                        <p:tav tm="0">
                                          <p:val>
                                            <p:strVal val="#ppt_y+1"/>
                                          </p:val>
                                        </p:tav>
                                        <p:tav tm="100000">
                                          <p:val>
                                            <p:strVal val="#ppt_y-.03"/>
                                          </p:val>
                                        </p:tav>
                                      </p:tavLst>
                                    </p:anim>
                                    <p:anim calcmode="lin" valueType="num">
                                      <p:cBhvr>
                                        <p:cTn id="43"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836712"/>
          </a:xfrm>
        </p:spPr>
        <p:txBody>
          <a:bodyPr/>
          <a:lstStyle/>
          <a:p>
            <a:r>
              <a:rPr lang="ru-RU" b="1" dirty="0" err="1" smtClean="0">
                <a:effectLst>
                  <a:outerShdw blurRad="38100" dist="38100" dir="2700000" algn="tl">
                    <a:srgbClr val="000000">
                      <a:alpha val="43137"/>
                    </a:srgbClr>
                  </a:outerShdw>
                </a:effectLst>
              </a:rPr>
              <a:t>Усть-Абаканский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sp>
        <p:nvSpPr>
          <p:cNvPr id="13314" name="Rectangle 2"/>
          <p:cNvSpPr>
            <a:spLocks noChangeArrowheads="1"/>
          </p:cNvSpPr>
          <p:nvPr/>
        </p:nvSpPr>
        <p:spPr bwMode="auto">
          <a:xfrm>
            <a:off x="323528" y="724054"/>
            <a:ext cx="857252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4000" b="1" i="0" u="none" strike="noStrike" cap="none" normalizeH="0" baseline="0" dirty="0" smtClean="0">
                <a:ln>
                  <a:noFill/>
                </a:ln>
                <a:effectLst>
                  <a:outerShdw blurRad="38100" dist="38100" dir="2700000" algn="tl">
                    <a:srgbClr val="000000">
                      <a:alpha val="43137"/>
                    </a:srgbClr>
                  </a:outerShdw>
                </a:effectLst>
                <a:latin typeface="Verdana" pitchFamily="34" charset="0"/>
                <a:ea typeface="Times New Roman" pitchFamily="18" charset="0"/>
                <a:cs typeface="Times New Roman" pitchFamily="18" charset="0"/>
              </a:rPr>
              <a:t>Курган </a:t>
            </a:r>
            <a:r>
              <a:rPr kumimoji="0" lang="ru-RU" sz="4000" b="1" i="0" u="none" strike="noStrike" cap="none" normalizeH="0" baseline="0" dirty="0" smtClean="0">
                <a:ln>
                  <a:noFill/>
                </a:ln>
                <a:effectLst>
                  <a:outerShdw blurRad="38100" dist="38100" dir="2700000" algn="tl">
                    <a:srgbClr val="000000">
                      <a:alpha val="43137"/>
                    </a:srgbClr>
                  </a:outerShdw>
                </a:effectLst>
                <a:latin typeface="Calibri"/>
                <a:ea typeface="Times New Roman" pitchFamily="18" charset="0"/>
                <a:cs typeface="Times New Roman" pitchFamily="18" charset="0"/>
              </a:rPr>
              <a:t>«</a:t>
            </a:r>
            <a:r>
              <a:rPr kumimoji="0" lang="ru-RU" sz="4000" b="1" i="0" u="none" strike="noStrike" cap="none" normalizeH="0" baseline="0" dirty="0" smtClean="0">
                <a:ln>
                  <a:noFill/>
                </a:ln>
                <a:effectLst>
                  <a:outerShdw blurRad="38100" dist="38100" dir="2700000" algn="tl">
                    <a:srgbClr val="000000">
                      <a:alpha val="43137"/>
                    </a:srgbClr>
                  </a:outerShdw>
                </a:effectLst>
                <a:latin typeface="Verdana" pitchFamily="34" charset="0"/>
                <a:ea typeface="Times New Roman" pitchFamily="18" charset="0"/>
                <a:cs typeface="Times New Roman" pitchFamily="18" charset="0"/>
              </a:rPr>
              <a:t>Барсучий Лог</a:t>
            </a:r>
            <a:r>
              <a:rPr kumimoji="0" lang="ru-RU" sz="4000" b="1" i="0" u="none" strike="noStrike" cap="none" normalizeH="0" baseline="0" dirty="0" smtClean="0">
                <a:ln>
                  <a:noFill/>
                </a:ln>
                <a:effectLst>
                  <a:outerShdw blurRad="38100" dist="38100" dir="2700000" algn="tl">
                    <a:srgbClr val="000000">
                      <a:alpha val="43137"/>
                    </a:srgbClr>
                  </a:outerShdw>
                </a:effectLst>
                <a:latin typeface="Calibri"/>
                <a:ea typeface="Times New Roman" pitchFamily="18" charset="0"/>
                <a:cs typeface="Times New Roman" pitchFamily="18" charset="0"/>
              </a:rPr>
              <a:t>» </a:t>
            </a:r>
            <a:endParaRPr kumimoji="0" lang="ru-RU" sz="40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sp>
        <p:nvSpPr>
          <p:cNvPr id="13313" name="AutoShape 1"/>
          <p:cNvSpPr>
            <a:spLocks noChangeAspect="1" noChangeArrowheads="1"/>
          </p:cNvSpPr>
          <p:nvPr/>
        </p:nvSpPr>
        <p:spPr bwMode="auto">
          <a:xfrm>
            <a:off x="2413000" y="457200"/>
            <a:ext cx="1714500" cy="1714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http://turpoxod.ucoz.net/RADIKAL/04ffe4c8a322.jpg"/>
          <p:cNvPicPr/>
          <p:nvPr/>
        </p:nvPicPr>
        <p:blipFill>
          <a:blip r:embed="rId3" cstate="print"/>
          <a:srcRect/>
          <a:stretch>
            <a:fillRect/>
          </a:stretch>
        </p:blipFill>
        <p:spPr bwMode="auto">
          <a:xfrm>
            <a:off x="251520" y="1412776"/>
            <a:ext cx="8715404" cy="5112568"/>
          </a:xfrm>
          <a:prstGeom prst="rect">
            <a:avLst/>
          </a:prstGeom>
          <a:noFill/>
          <a:ln w="9525">
            <a:noFill/>
            <a:miter lim="800000"/>
            <a:headEnd/>
            <a:tailEnd/>
          </a:ln>
        </p:spPr>
      </p:pic>
      <p:pic>
        <p:nvPicPr>
          <p:cNvPr id="27650" name="Picture 2" descr="http://siberia.smartds.ru/assets/images/Badger_log/774683762.jpg"/>
          <p:cNvPicPr>
            <a:picLocks noChangeAspect="1" noChangeArrowheads="1"/>
          </p:cNvPicPr>
          <p:nvPr/>
        </p:nvPicPr>
        <p:blipFill>
          <a:blip r:embed="rId4" cstate="print"/>
          <a:srcRect/>
          <a:stretch>
            <a:fillRect/>
          </a:stretch>
        </p:blipFill>
        <p:spPr bwMode="auto">
          <a:xfrm>
            <a:off x="251520" y="1412776"/>
            <a:ext cx="8712968" cy="5272221"/>
          </a:xfrm>
          <a:prstGeom prst="rect">
            <a:avLst/>
          </a:prstGeom>
          <a:noFill/>
        </p:spPr>
      </p:pic>
    </p:spTree>
  </p:cSld>
  <p:clrMapOvr>
    <a:masterClrMapping/>
  </p:clrMapOvr>
  <p:transition spd="slow" advClick="0" advTm="16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left)">
                                      <p:cBhvr>
                                        <p:cTn id="13" dur="1000"/>
                                        <p:tgtEl>
                                          <p:spTgt spid="13314"/>
                                        </p:tgtEl>
                                      </p:cBhvr>
                                    </p:animEffect>
                                  </p:childTnLst>
                                </p:cTn>
                              </p:par>
                              <p:par>
                                <p:cTn id="14" presetID="3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xit" presetSubtype="0" fill="hold" nodeType="clickEffect">
                                  <p:stCondLst>
                                    <p:cond delay="0"/>
                                  </p:stCondLst>
                                  <p:childTnLst>
                                    <p:animEffect transition="out" filter="fade">
                                      <p:cBhvr>
                                        <p:cTn id="25" dur="800" accel="100000">
                                          <p:stCondLst>
                                            <p:cond delay="200"/>
                                          </p:stCondLst>
                                        </p:cTn>
                                        <p:tgtEl>
                                          <p:spTgt spid="7"/>
                                        </p:tgtEl>
                                      </p:cBhvr>
                                    </p:animEffect>
                                    <p:anim calcmode="lin" valueType="num">
                                      <p:cBhvr>
                                        <p:cTn id="26"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27" dur="200" decel="100000"/>
                                        <p:tgtEl>
                                          <p:spTgt spid="7"/>
                                        </p:tgtEl>
                                        <p:attrNameLst>
                                          <p:attrName>ppt_x</p:attrName>
                                        </p:attrNameLst>
                                      </p:cBhvr>
                                      <p:tavLst>
                                        <p:tav tm="0">
                                          <p:val>
                                            <p:strVal val="ppt_x"/>
                                          </p:val>
                                        </p:tav>
                                        <p:tav tm="100000">
                                          <p:val>
                                            <p:strVal val="ppt_x-0.05"/>
                                          </p:val>
                                        </p:tav>
                                      </p:tavLst>
                                    </p:anim>
                                    <p:anim calcmode="lin" valueType="num">
                                      <p:cBhvr>
                                        <p:cTn id="28" dur="200" decel="100000"/>
                                        <p:tgtEl>
                                          <p:spTgt spid="7"/>
                                        </p:tgtEl>
                                        <p:attrNameLst>
                                          <p:attrName>ppt_y</p:attrName>
                                        </p:attrNameLst>
                                      </p:cBhvr>
                                      <p:tavLst>
                                        <p:tav tm="0">
                                          <p:val>
                                            <p:strVal val="ppt_y"/>
                                          </p:val>
                                        </p:tav>
                                        <p:tav tm="100000">
                                          <p:val>
                                            <p:strVal val="ppt_y+0.1"/>
                                          </p:val>
                                        </p:tav>
                                      </p:tavLst>
                                    </p:anim>
                                    <p:anim calcmode="lin" valueType="num">
                                      <p:cBhvr>
                                        <p:cTn id="29"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30" dur="800" accel="100000">
                                          <p:stCondLst>
                                            <p:cond delay="200"/>
                                          </p:stCondLst>
                                        </p:cTn>
                                        <p:tgtEl>
                                          <p:spTgt spid="7"/>
                                        </p:tgtEl>
                                        <p:attrNameLst>
                                          <p:attrName>ppt_y</p:attrName>
                                        </p:attrNameLst>
                                      </p:cBhvr>
                                      <p:tavLst>
                                        <p:tav tm="0">
                                          <p:val>
                                            <p:strVal val="ppt_y"/>
                                          </p:val>
                                        </p:tav>
                                        <p:tav tm="100000">
                                          <p:val>
                                            <p:strVal val="ppt_y-0.4-0.1"/>
                                          </p:val>
                                        </p:tav>
                                      </p:tavLst>
                                    </p:anim>
                                    <p:set>
                                      <p:cBhvr>
                                        <p:cTn id="31" dur="1" fill="hold">
                                          <p:stCondLst>
                                            <p:cond delay="999"/>
                                          </p:stCondLst>
                                        </p:cTn>
                                        <p:tgtEl>
                                          <p:spTgt spid="7"/>
                                        </p:tgtEl>
                                        <p:attrNameLst>
                                          <p:attrName>style.visibility</p:attrName>
                                        </p:attrNameLst>
                                      </p:cBhvr>
                                      <p:to>
                                        <p:strVal val="hidden"/>
                                      </p:to>
                                    </p:set>
                                  </p:childTnLst>
                                </p:cTn>
                              </p:par>
                              <p:par>
                                <p:cTn id="32" presetID="52" presetClass="entr" presetSubtype="0" fill="hold" nodeType="withEffect">
                                  <p:stCondLst>
                                    <p:cond delay="0"/>
                                  </p:stCondLst>
                                  <p:childTnLst>
                                    <p:set>
                                      <p:cBhvr>
                                        <p:cTn id="33" dur="1" fill="hold">
                                          <p:stCondLst>
                                            <p:cond delay="0"/>
                                          </p:stCondLst>
                                        </p:cTn>
                                        <p:tgtEl>
                                          <p:spTgt spid="27650"/>
                                        </p:tgtEl>
                                        <p:attrNameLst>
                                          <p:attrName>style.visibility</p:attrName>
                                        </p:attrNameLst>
                                      </p:cBhvr>
                                      <p:to>
                                        <p:strVal val="visible"/>
                                      </p:to>
                                    </p:set>
                                    <p:animScale>
                                      <p:cBhvr>
                                        <p:cTn id="34" dur="1000" decel="50000" fill="hold">
                                          <p:stCondLst>
                                            <p:cond delay="0"/>
                                          </p:stCondLst>
                                        </p:cTn>
                                        <p:tgtEl>
                                          <p:spTgt spid="276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7650"/>
                                        </p:tgtEl>
                                        <p:attrNameLst>
                                          <p:attrName>ppt_x</p:attrName>
                                          <p:attrName>ppt_y</p:attrName>
                                        </p:attrNameLst>
                                      </p:cBhvr>
                                    </p:animMotion>
                                    <p:animEffect transition="in" filter="fade">
                                      <p:cBhvr>
                                        <p:cTn id="36"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3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newslab.ru/photoalbum/8200/m/88457.jpg"/>
          <p:cNvPicPr>
            <a:picLocks noChangeAspect="1" noChangeArrowheads="1"/>
          </p:cNvPicPr>
          <p:nvPr/>
        </p:nvPicPr>
        <p:blipFill>
          <a:blip r:embed="rId3" cstate="print"/>
          <a:srcRect/>
          <a:stretch>
            <a:fillRect/>
          </a:stretch>
        </p:blipFill>
        <p:spPr bwMode="auto">
          <a:xfrm>
            <a:off x="323528" y="764704"/>
            <a:ext cx="8572500" cy="5715000"/>
          </a:xfrm>
          <a:prstGeom prst="rect">
            <a:avLst/>
          </a:prstGeom>
          <a:noFill/>
        </p:spPr>
      </p:pic>
      <p:sp>
        <p:nvSpPr>
          <p:cNvPr id="2" name="Прямоугольник 1"/>
          <p:cNvSpPr/>
          <p:nvPr/>
        </p:nvSpPr>
        <p:spPr>
          <a:xfrm>
            <a:off x="467544" y="0"/>
            <a:ext cx="8429684" cy="1323439"/>
          </a:xfrm>
          <a:prstGeom prst="rect">
            <a:avLst/>
          </a:prstGeom>
        </p:spPr>
        <p:txBody>
          <a:bodyPr wrap="square">
            <a:spAutoFit/>
          </a:bodyPr>
          <a:lstStyle/>
          <a:p>
            <a:pPr algn="ctr"/>
            <a:r>
              <a:rPr lang="ru-RU" sz="4400" b="1" dirty="0" err="1" smtClean="0">
                <a:effectLst>
                  <a:outerShdw blurRad="38100" dist="38100" dir="2700000" algn="tl">
                    <a:srgbClr val="000000">
                      <a:alpha val="43137"/>
                    </a:srgbClr>
                  </a:outerShdw>
                </a:effectLst>
              </a:rPr>
              <a:t>Оглахты</a:t>
            </a:r>
            <a:r>
              <a:rPr lang="ru-RU" sz="4400" b="1" dirty="0" smtClean="0">
                <a:effectLst>
                  <a:outerShdw blurRad="38100" dist="38100" dir="2700000" algn="tl">
                    <a:srgbClr val="000000">
                      <a:alpha val="43137"/>
                    </a:srgbClr>
                  </a:outerShdw>
                </a:effectLst>
              </a:rPr>
              <a:t>  </a:t>
            </a:r>
          </a:p>
          <a:p>
            <a:pPr algn="ctr"/>
            <a:r>
              <a:rPr lang="ru-RU" sz="3600" b="1" dirty="0" smtClean="0">
                <a:effectLst>
                  <a:outerShdw blurRad="38100" dist="38100" dir="2700000" algn="tl">
                    <a:srgbClr val="000000">
                      <a:alpha val="43137"/>
                    </a:srgbClr>
                  </a:outerShdw>
                </a:effectLst>
              </a:rPr>
              <a:t>Участок заповедника «Хакасский». </a:t>
            </a:r>
            <a:endParaRPr lang="ru-RU" sz="3600" b="1" dirty="0">
              <a:effectLst>
                <a:outerShdw blurRad="38100" dist="38100" dir="2700000" algn="tl">
                  <a:srgbClr val="000000">
                    <a:alpha val="43137"/>
                  </a:srgbClr>
                </a:outerShdw>
              </a:effectLst>
            </a:endParaRPr>
          </a:p>
        </p:txBody>
      </p:sp>
      <p:pic>
        <p:nvPicPr>
          <p:cNvPr id="4" name="Рисунок 3" descr="http://www.discovery-khakasia.ru/images/phocagallery/excursions/Oglahti/thumbs/phoca_thumb_l_oglahty_26.jpg"/>
          <p:cNvPicPr/>
          <p:nvPr/>
        </p:nvPicPr>
        <p:blipFill>
          <a:blip r:embed="rId4" cstate="print"/>
          <a:srcRect/>
          <a:stretch>
            <a:fillRect/>
          </a:stretch>
        </p:blipFill>
        <p:spPr bwMode="auto">
          <a:xfrm>
            <a:off x="323528" y="1196752"/>
            <a:ext cx="8501122" cy="5328592"/>
          </a:xfrm>
          <a:prstGeom prst="rect">
            <a:avLst/>
          </a:prstGeom>
          <a:noFill/>
          <a:ln w="9525">
            <a:noFill/>
            <a:miter lim="800000"/>
            <a:headEnd/>
            <a:tailEnd/>
          </a:ln>
        </p:spPr>
      </p:pic>
      <p:pic>
        <p:nvPicPr>
          <p:cNvPr id="5" name="Рисунок 4" descr="http://www.discovery-khakasia.ru/images/phocagallery/excursions/Oglahti/thumbs/phoca_thumb_l_oglahty_19.jpg"/>
          <p:cNvPicPr/>
          <p:nvPr/>
        </p:nvPicPr>
        <p:blipFill>
          <a:blip r:embed="rId5" cstate="print"/>
          <a:srcRect/>
          <a:stretch>
            <a:fillRect/>
          </a:stretch>
        </p:blipFill>
        <p:spPr bwMode="auto">
          <a:xfrm>
            <a:off x="323528" y="1268760"/>
            <a:ext cx="8643998" cy="5328592"/>
          </a:xfrm>
          <a:prstGeom prst="rect">
            <a:avLst/>
          </a:prstGeom>
          <a:noFill/>
          <a:ln w="9525">
            <a:noFill/>
            <a:miter lim="800000"/>
            <a:headEnd/>
            <a:tailEnd/>
          </a:ln>
        </p:spPr>
      </p:pic>
      <p:sp>
        <p:nvSpPr>
          <p:cNvPr id="6" name="Текст 4">
            <a:hlinkClick r:id="rId6" action="ppaction://hlinksldjump"/>
          </p:cNvPr>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a:t>
            </a: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6" action="ppaction://hlinksldjump"/>
              </a:rPr>
              <a:t>в</a:t>
            </a:r>
            <a:endPar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6"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2.5"/>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0.01"/>
                                          </p:val>
                                        </p:tav>
                                        <p:tav tm="100000">
                                          <p:val>
                                            <p:strVal val="#ppt_h"/>
                                          </p:val>
                                        </p:tav>
                                      </p:tavLst>
                                    </p:anim>
                                    <p:anim calcmode="lin" valueType="num">
                                      <p:cBhvr>
                                        <p:cTn id="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0" dur="1000" fill="hold"/>
                                        <p:tgtEl>
                                          <p:spTgt spid="2">
                                            <p:txEl>
                                              <p:pRg st="0" end="0"/>
                                            </p:txEl>
                                          </p:spTgt>
                                        </p:tgtEl>
                                        <p:attrNameLst>
                                          <p:attrName>ppt_y</p:attrName>
                                        </p:attrNameLst>
                                      </p:cBhvr>
                                      <p:tavLst>
                                        <p:tav tm="0">
                                          <p:val>
                                            <p:strVal val="#ppt_h+1"/>
                                          </p:val>
                                        </p:tav>
                                        <p:tav tm="100000">
                                          <p:val>
                                            <p:strVal val="#ppt_y"/>
                                          </p:val>
                                        </p:tav>
                                      </p:tavLst>
                                    </p:anim>
                                    <p:animEffect transition="in" filter="fade">
                                      <p:cBhvr>
                                        <p:cTn id="11" dur="1000"/>
                                        <p:tgtEl>
                                          <p:spTgt spid="2">
                                            <p:txEl>
                                              <p:pRg st="0" end="0"/>
                                            </p:txEl>
                                          </p:spTgt>
                                        </p:tgtEl>
                                      </p:cBhvr>
                                    </p:animEffect>
                                  </p:childTnLst>
                                </p:cTn>
                              </p:par>
                              <p:par>
                                <p:cTn id="12" presetID="55" presetClass="entr" presetSubtype="0" fill="hold" nodeType="withEffect">
                                  <p:stCondLst>
                                    <p:cond delay="0"/>
                                  </p:stCondLst>
                                  <p:childTnLst>
                                    <p:set>
                                      <p:cBhvr>
                                        <p:cTn id="13" dur="1" fill="hold">
                                          <p:stCondLst>
                                            <p:cond delay="0"/>
                                          </p:stCondLst>
                                        </p:cTn>
                                        <p:tgtEl>
                                          <p:spTgt spid="25602"/>
                                        </p:tgtEl>
                                        <p:attrNameLst>
                                          <p:attrName>style.visibility</p:attrName>
                                        </p:attrNameLst>
                                      </p:cBhvr>
                                      <p:to>
                                        <p:strVal val="visible"/>
                                      </p:to>
                                    </p:set>
                                    <p:anim calcmode="lin" valueType="num">
                                      <p:cBhvr>
                                        <p:cTn id="14" dur="1000" fill="hold"/>
                                        <p:tgtEl>
                                          <p:spTgt spid="25602"/>
                                        </p:tgtEl>
                                        <p:attrNameLst>
                                          <p:attrName>ppt_w</p:attrName>
                                        </p:attrNameLst>
                                      </p:cBhvr>
                                      <p:tavLst>
                                        <p:tav tm="0">
                                          <p:val>
                                            <p:strVal val="#ppt_w*0.70"/>
                                          </p:val>
                                        </p:tav>
                                        <p:tav tm="100000">
                                          <p:val>
                                            <p:strVal val="#ppt_w"/>
                                          </p:val>
                                        </p:tav>
                                      </p:tavLst>
                                    </p:anim>
                                    <p:anim calcmode="lin" valueType="num">
                                      <p:cBhvr>
                                        <p:cTn id="15" dur="1000" fill="hold"/>
                                        <p:tgtEl>
                                          <p:spTgt spid="25602"/>
                                        </p:tgtEl>
                                        <p:attrNameLst>
                                          <p:attrName>ppt_h</p:attrName>
                                        </p:attrNameLst>
                                      </p:cBhvr>
                                      <p:tavLst>
                                        <p:tav tm="0">
                                          <p:val>
                                            <p:strVal val="#ppt_h"/>
                                          </p:val>
                                        </p:tav>
                                        <p:tav tm="100000">
                                          <p:val>
                                            <p:strVal val="#ppt_h"/>
                                          </p:val>
                                        </p:tav>
                                      </p:tavLst>
                                    </p:anim>
                                    <p:animEffect transition="in" filter="fade">
                                      <p:cBhvr>
                                        <p:cTn id="16" dur="1000"/>
                                        <p:tgtEl>
                                          <p:spTgt spid="2560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1000"/>
                                        <p:tgtEl>
                                          <p:spTgt spid="25602"/>
                                        </p:tgtEl>
                                      </p:cBhvr>
                                    </p:animEffect>
                                    <p:set>
                                      <p:cBhvr>
                                        <p:cTn id="21" dur="1" fill="hold">
                                          <p:stCondLst>
                                            <p:cond delay="999"/>
                                          </p:stCondLst>
                                        </p:cTn>
                                        <p:tgtEl>
                                          <p:spTgt spid="25602"/>
                                        </p:tgtEl>
                                        <p:attrNameLst>
                                          <p:attrName>style.visibility</p:attrName>
                                        </p:attrNameLst>
                                      </p:cBhvr>
                                      <p:to>
                                        <p:strVal val="hidden"/>
                                      </p:to>
                                    </p:set>
                                  </p:childTnLst>
                                </p:cTn>
                              </p:par>
                              <p:par>
                                <p:cTn id="22" presetID="58" presetClass="entr" presetSubtype="0" accel="10000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1000" fill="hold"/>
                                        <p:tgtEl>
                                          <p:spTgt spid="2">
                                            <p:txEl>
                                              <p:pRg st="1" end="1"/>
                                            </p:txEl>
                                          </p:spTgt>
                                        </p:tgtEl>
                                        <p:attrNameLst>
                                          <p:attrName>ppt_w</p:attrName>
                                        </p:attrNameLst>
                                      </p:cBhvr>
                                      <p:tavLst>
                                        <p:tav tm="0">
                                          <p:val>
                                            <p:strVal val="#ppt_w*2.5"/>
                                          </p:val>
                                        </p:tav>
                                        <p:tav tm="100000">
                                          <p:val>
                                            <p:strVal val="#ppt_w"/>
                                          </p:val>
                                        </p:tav>
                                      </p:tavLst>
                                    </p:anim>
                                    <p:anim calcmode="lin" valueType="num">
                                      <p:cBhvr>
                                        <p:cTn id="25" dur="1000" fill="hold"/>
                                        <p:tgtEl>
                                          <p:spTgt spid="2">
                                            <p:txEl>
                                              <p:pRg st="1" end="1"/>
                                            </p:txEl>
                                          </p:spTgt>
                                        </p:tgtEl>
                                        <p:attrNameLst>
                                          <p:attrName>ppt_h</p:attrName>
                                        </p:attrNameLst>
                                      </p:cBhvr>
                                      <p:tavLst>
                                        <p:tav tm="0">
                                          <p:val>
                                            <p:strVal val="#ppt_h*0.01"/>
                                          </p:val>
                                        </p:tav>
                                        <p:tav tm="100000">
                                          <p:val>
                                            <p:strVal val="#ppt_h"/>
                                          </p:val>
                                        </p:tav>
                                      </p:tavLst>
                                    </p:anim>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h+1"/>
                                          </p:val>
                                        </p:tav>
                                        <p:tav tm="100000">
                                          <p:val>
                                            <p:strVal val="#ppt_y"/>
                                          </p:val>
                                        </p:tav>
                                      </p:tavLst>
                                    </p:anim>
                                    <p:animEffect transition="in" filter="fade">
                                      <p:cBhvr>
                                        <p:cTn id="28" dur="1000"/>
                                        <p:tgtEl>
                                          <p:spTgt spid="2">
                                            <p:txEl>
                                              <p:pRg st="1" end="1"/>
                                            </p:txEl>
                                          </p:spTgt>
                                        </p:tgtEl>
                                      </p:cBhvr>
                                    </p:animEffect>
                                  </p:childTnLst>
                                </p:cTn>
                              </p:par>
                              <p:par>
                                <p:cTn id="29" presetID="47"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4"/>
                                        </p:tgtEl>
                                      </p:cBhvr>
                                    </p:animEffect>
                                    <p:set>
                                      <p:cBhvr>
                                        <p:cTn id="38" dur="1" fill="hold">
                                          <p:stCondLst>
                                            <p:cond delay="1999"/>
                                          </p:stCondLst>
                                        </p:cTn>
                                        <p:tgtEl>
                                          <p:spTgt spid="4"/>
                                        </p:tgtEl>
                                        <p:attrNameLst>
                                          <p:attrName>style.visibility</p:attrName>
                                        </p:attrNameLst>
                                      </p:cBhvr>
                                      <p:to>
                                        <p:strVal val="hidden"/>
                                      </p:to>
                                    </p:set>
                                  </p:childTnLst>
                                </p:cTn>
                              </p:par>
                              <p:par>
                                <p:cTn id="39" presetID="8" presetClass="entr" presetSubtype="32"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amond(out)">
                                      <p:cBhvr>
                                        <p:cTn id="41" dur="2000"/>
                                        <p:tgtEl>
                                          <p:spTgt spid="5"/>
                                        </p:tgtEl>
                                      </p:cBhvr>
                                    </p:animEffect>
                                  </p:childTnLst>
                                </p:cTn>
                              </p:par>
                            </p:childTnLst>
                          </p:cTn>
                        </p:par>
                        <p:par>
                          <p:cTn id="42" fill="hold">
                            <p:stCondLst>
                              <p:cond delay="2000"/>
                            </p:stCondLst>
                            <p:childTnLst>
                              <p:par>
                                <p:cTn id="43" presetID="50" presetClass="entr" presetSubtype="0" decel="10000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strVal val="#ppt_w+.3"/>
                                          </p:val>
                                        </p:tav>
                                        <p:tav tm="100000">
                                          <p:val>
                                            <p:strVal val="#ppt_w"/>
                                          </p:val>
                                        </p:tav>
                                      </p:tavLst>
                                    </p:anim>
                                    <p:anim calcmode="lin" valueType="num">
                                      <p:cBhvr>
                                        <p:cTn id="46" dur="1000" fill="hold"/>
                                        <p:tgtEl>
                                          <p:spTgt spid="6"/>
                                        </p:tgtEl>
                                        <p:attrNameLst>
                                          <p:attrName>ppt_h</p:attrName>
                                        </p:attrNameLst>
                                      </p:cBhvr>
                                      <p:tavLst>
                                        <p:tav tm="0">
                                          <p:val>
                                            <p:strVal val="#ppt_h"/>
                                          </p:val>
                                        </p:tav>
                                        <p:tav tm="100000">
                                          <p:val>
                                            <p:strVal val="#ppt_h"/>
                                          </p:val>
                                        </p:tav>
                                      </p:tavLst>
                                    </p:anim>
                                    <p:animEffect transition="in" filter="fade">
                                      <p:cBhvr>
                                        <p:cTn id="4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96908"/>
          </a:xfrm>
        </p:spPr>
        <p:txBody>
          <a:bodyPr/>
          <a:lstStyle/>
          <a:p>
            <a:r>
              <a:rPr lang="ru-RU" b="1" dirty="0" smtClean="0">
                <a:effectLst>
                  <a:outerShdw blurRad="38100" dist="38100" dir="2700000" algn="tl">
                    <a:srgbClr val="000000">
                      <a:alpha val="43137"/>
                    </a:srgbClr>
                  </a:outerShdw>
                </a:effectLst>
              </a:rPr>
              <a:t>Алтайский район</a:t>
            </a:r>
            <a:endParaRPr lang="ru-RU" b="1" dirty="0">
              <a:effectLst>
                <a:outerShdw blurRad="38100" dist="38100" dir="2700000" algn="tl">
                  <a:srgbClr val="000000">
                    <a:alpha val="43137"/>
                  </a:srgbClr>
                </a:outerShdw>
              </a:effectLst>
            </a:endParaRPr>
          </a:p>
        </p:txBody>
      </p:sp>
      <p:sp>
        <p:nvSpPr>
          <p:cNvPr id="4" name="Прямоугольник 3"/>
          <p:cNvSpPr/>
          <p:nvPr/>
        </p:nvSpPr>
        <p:spPr>
          <a:xfrm>
            <a:off x="2411760" y="692696"/>
            <a:ext cx="4263218" cy="523220"/>
          </a:xfrm>
          <a:prstGeom prst="rect">
            <a:avLst/>
          </a:prstGeom>
        </p:spPr>
        <p:txBody>
          <a:bodyPr wrap="none">
            <a:spAutoFit/>
          </a:bodyPr>
          <a:lstStyle/>
          <a:p>
            <a:r>
              <a:rPr lang="ru-RU" sz="2800" b="1" dirty="0" err="1" smtClean="0">
                <a:effectLst>
                  <a:outerShdw blurRad="38100" dist="38100" dir="2700000" algn="tl">
                    <a:srgbClr val="000000">
                      <a:alpha val="43137"/>
                    </a:srgbClr>
                  </a:outerShdw>
                </a:effectLst>
              </a:rPr>
              <a:t>Изыхский</a:t>
            </a:r>
            <a:r>
              <a:rPr lang="ru-RU" sz="2800" b="1" dirty="0" smtClean="0">
                <a:effectLst>
                  <a:outerShdw blurRad="38100" dist="38100" dir="2700000" algn="tl">
                    <a:srgbClr val="000000">
                      <a:alpha val="43137"/>
                    </a:srgbClr>
                  </a:outerShdw>
                </a:effectLst>
              </a:rPr>
              <a:t> </a:t>
            </a:r>
            <a:r>
              <a:rPr lang="ru-RU" sz="2800" b="1" u="sng" dirty="0" err="1" smtClean="0">
                <a:effectLst>
                  <a:outerShdw blurRad="38100" dist="38100" dir="2700000" algn="tl">
                    <a:srgbClr val="000000">
                      <a:alpha val="43137"/>
                    </a:srgbClr>
                  </a:outerShdw>
                </a:effectLst>
                <a:hlinkClick r:id="rId3" tooltip="Чаатас"/>
              </a:rPr>
              <a:t>Чаатас</a:t>
            </a:r>
            <a:r>
              <a:rPr lang="ru-RU" sz="2800" b="1" dirty="0" smtClean="0">
                <a:effectLst>
                  <a:outerShdw blurRad="38100" dist="38100" dir="2700000" algn="tl">
                    <a:srgbClr val="000000">
                      <a:alpha val="43137"/>
                    </a:srgbClr>
                  </a:outerShdw>
                </a:effectLst>
              </a:rPr>
              <a:t>(курган) </a:t>
            </a:r>
            <a:endParaRPr lang="ru-RU" sz="2800" b="1" dirty="0">
              <a:effectLst>
                <a:outerShdw blurRad="38100" dist="38100" dir="2700000" algn="tl">
                  <a:srgbClr val="000000">
                    <a:alpha val="43137"/>
                  </a:srgbClr>
                </a:outerShdw>
              </a:effectLst>
            </a:endParaRPr>
          </a:p>
        </p:txBody>
      </p:sp>
      <p:pic>
        <p:nvPicPr>
          <p:cNvPr id="5" name="Рисунок 4" descr="http://hakassiy.ucoz.ru/Altai/3921.jpg"/>
          <p:cNvPicPr/>
          <p:nvPr/>
        </p:nvPicPr>
        <p:blipFill>
          <a:blip r:embed="rId4" cstate="print"/>
          <a:srcRect/>
          <a:stretch>
            <a:fillRect/>
          </a:stretch>
        </p:blipFill>
        <p:spPr bwMode="auto">
          <a:xfrm>
            <a:off x="214282" y="1357298"/>
            <a:ext cx="8572528" cy="5214974"/>
          </a:xfrm>
          <a:prstGeom prst="rect">
            <a:avLst/>
          </a:prstGeom>
          <a:noFill/>
          <a:ln w="9525">
            <a:noFill/>
            <a:miter lim="800000"/>
            <a:headEnd/>
            <a:tailEnd/>
          </a:ln>
        </p:spPr>
      </p:pic>
      <p:pic>
        <p:nvPicPr>
          <p:cNvPr id="7" name="Рисунок 6" descr="камень воина.jpg"/>
          <p:cNvPicPr>
            <a:picLocks noChangeAspect="1"/>
          </p:cNvPicPr>
          <p:nvPr/>
        </p:nvPicPr>
        <p:blipFill>
          <a:blip r:embed="rId5" cstate="print"/>
          <a:stretch>
            <a:fillRect/>
          </a:stretch>
        </p:blipFill>
        <p:spPr>
          <a:xfrm>
            <a:off x="285720" y="1428736"/>
            <a:ext cx="8522428" cy="5143536"/>
          </a:xfrm>
          <a:prstGeom prst="rect">
            <a:avLst/>
          </a:prstGeom>
        </p:spPr>
      </p:pic>
      <p:pic>
        <p:nvPicPr>
          <p:cNvPr id="6" name="Рисунок 5" descr="камень воин.jpg"/>
          <p:cNvPicPr>
            <a:picLocks noChangeAspect="1"/>
          </p:cNvPicPr>
          <p:nvPr/>
        </p:nvPicPr>
        <p:blipFill>
          <a:blip r:embed="rId6" cstate="print"/>
          <a:stretch>
            <a:fillRect/>
          </a:stretch>
        </p:blipFill>
        <p:spPr>
          <a:xfrm>
            <a:off x="179512" y="1412776"/>
            <a:ext cx="8712968" cy="5255175"/>
          </a:xfrm>
          <a:prstGeom prst="rect">
            <a:avLst/>
          </a:prstGeom>
        </p:spPr>
      </p:pic>
    </p:spTree>
  </p:cSld>
  <p:clrMapOvr>
    <a:masterClrMapping/>
  </p:clrMapOvr>
  <p:transition spd="slow" advClick="0" advTm="1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xit" presetSubtype="0" decel="100000" fill="hold" nodeType="clickEffect">
                                  <p:stCondLst>
                                    <p:cond delay="0"/>
                                  </p:stCondLst>
                                  <p:childTnLst>
                                    <p:anim calcmode="lin" valueType="num">
                                      <p:cBhvr>
                                        <p:cTn id="13" dur="500"/>
                                        <p:tgtEl>
                                          <p:spTgt spid="5"/>
                                        </p:tgtEl>
                                        <p:attrNameLst>
                                          <p:attrName>ppt_h</p:attrName>
                                        </p:attrNameLst>
                                      </p:cBhvr>
                                      <p:tavLst>
                                        <p:tav tm="0">
                                          <p:val>
                                            <p:strVal val="ppt_h"/>
                                          </p:val>
                                        </p:tav>
                                        <p:tav tm="50000">
                                          <p:val>
                                            <p:strVal val="ppt_h/20"/>
                                          </p:val>
                                        </p:tav>
                                        <p:tav tm="100000">
                                          <p:val>
                                            <p:strVal val="ppt_h/20"/>
                                          </p:val>
                                        </p:tav>
                                      </p:tavLst>
                                    </p:anim>
                                    <p:anim calcmode="lin" valueType="num">
                                      <p:cBhvr>
                                        <p:cTn id="14" dur="500"/>
                                        <p:tgtEl>
                                          <p:spTgt spid="5"/>
                                        </p:tgtEl>
                                        <p:attrNameLst>
                                          <p:attrName>ppt_w</p:attrName>
                                        </p:attrNameLst>
                                      </p:cBhvr>
                                      <p:tavLst>
                                        <p:tav tm="0">
                                          <p:val>
                                            <p:strVal val="ppt_w"/>
                                          </p:val>
                                        </p:tav>
                                        <p:tav tm="50000">
                                          <p:val>
                                            <p:strVal val="ppt_w+.3"/>
                                          </p:val>
                                        </p:tav>
                                        <p:tav tm="100000">
                                          <p:val>
                                            <p:strVal val="ppt_w+.3"/>
                                          </p:val>
                                        </p:tav>
                                      </p:tavLst>
                                    </p:anim>
                                    <p:anim calcmode="lin" valueType="num">
                                      <p:cBhvr>
                                        <p:cTn id="15" dur="500"/>
                                        <p:tgtEl>
                                          <p:spTgt spid="5"/>
                                        </p:tgtEl>
                                        <p:attrNameLst>
                                          <p:attrName>ppt_x</p:attrName>
                                        </p:attrNameLst>
                                      </p:cBhvr>
                                      <p:tavLst>
                                        <p:tav tm="0">
                                          <p:val>
                                            <p:strVal val="ppt_x"/>
                                          </p:val>
                                        </p:tav>
                                        <p:tav tm="50000">
                                          <p:val>
                                            <p:strVal val="ppt_x"/>
                                          </p:val>
                                        </p:tav>
                                        <p:tav tm="100000">
                                          <p:val>
                                            <p:strVal val="ppt_x-.3"/>
                                          </p:val>
                                        </p:tav>
                                      </p:tavLst>
                                    </p:anim>
                                    <p:anim calcmode="lin" valueType="num">
                                      <p:cBhvr>
                                        <p:cTn id="16" dur="500"/>
                                        <p:tgtEl>
                                          <p:spTgt spid="5"/>
                                        </p:tgtEl>
                                        <p:attrNameLst>
                                          <p:attrName>ppt_y</p:attrName>
                                        </p:attrNameLst>
                                      </p:cBhvr>
                                      <p:tavLst>
                                        <p:tav tm="0">
                                          <p:val>
                                            <p:strVal val="ppt_y"/>
                                          </p:val>
                                        </p:tav>
                                        <p:tav tm="100000">
                                          <p:val>
                                            <p:strVal val="ppt_y"/>
                                          </p:val>
                                        </p:tav>
                                      </p:tavLst>
                                    </p:anim>
                                    <p:set>
                                      <p:cBhvr>
                                        <p:cTn id="17" dur="1" fill="hold">
                                          <p:stCondLst>
                                            <p:cond delay="499"/>
                                          </p:stCondLst>
                                        </p:cTn>
                                        <p:tgtEl>
                                          <p:spTgt spid="5"/>
                                        </p:tgtEl>
                                        <p:attrNameLst>
                                          <p:attrName>style.visibility</p:attrName>
                                        </p:attrNameLst>
                                      </p:cBhvr>
                                      <p:to>
                                        <p:strVal val="hidden"/>
                                      </p:to>
                                    </p:set>
                                  </p:childTnLst>
                                </p:cTn>
                              </p:par>
                              <p:par>
                                <p:cTn id="18" presetID="39" presetClass="entr" presetSubtype="0" accel="10000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xit" presetSubtype="4" fill="hold" nodeType="clickEffect">
                                  <p:stCondLst>
                                    <p:cond delay="0"/>
                                  </p:stCondLst>
                                  <p:childTnLst>
                                    <p:animEffect transition="out" filter="wheel(4)">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21"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4)">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692696"/>
          </a:xfrm>
        </p:spPr>
        <p:txBody>
          <a:bodyPr>
            <a:noAutofit/>
          </a:bodyPr>
          <a:lstStyle/>
          <a:p>
            <a:r>
              <a:rPr lang="ru-RU" sz="4000" b="1" dirty="0" smtClean="0">
                <a:effectLst>
                  <a:outerShdw blurRad="38100" dist="38100" dir="2700000" algn="tl">
                    <a:srgbClr val="000000">
                      <a:alpha val="43137"/>
                    </a:srgbClr>
                  </a:outerShdw>
                </a:effectLst>
              </a:rPr>
              <a:t>Озеро «Горькое»</a:t>
            </a:r>
            <a:endParaRPr lang="ru-RU" sz="4000" b="1" dirty="0">
              <a:effectLst>
                <a:outerShdw blurRad="38100" dist="38100" dir="2700000" algn="tl">
                  <a:srgbClr val="000000">
                    <a:alpha val="43137"/>
                  </a:srgbClr>
                </a:outerShdw>
              </a:effectLst>
            </a:endParaRPr>
          </a:p>
        </p:txBody>
      </p:sp>
      <p:pic>
        <p:nvPicPr>
          <p:cNvPr id="4" name="Рисунок 3" descr="http://ikar62.ru/upload/images/f3/f3c1665230981116d564e71a15da1df1thumb640x480.jpg"/>
          <p:cNvPicPr/>
          <p:nvPr/>
        </p:nvPicPr>
        <p:blipFill>
          <a:blip r:embed="rId3" cstate="print"/>
          <a:srcRect/>
          <a:stretch>
            <a:fillRect/>
          </a:stretch>
        </p:blipFill>
        <p:spPr bwMode="auto">
          <a:xfrm>
            <a:off x="179512" y="620688"/>
            <a:ext cx="8784976" cy="6048672"/>
          </a:xfrm>
          <a:prstGeom prst="rect">
            <a:avLst/>
          </a:prstGeom>
          <a:noFill/>
          <a:ln w="9525">
            <a:noFill/>
            <a:miter lim="800000"/>
            <a:headEnd/>
            <a:tailEnd/>
          </a:ln>
        </p:spPr>
      </p:pic>
      <p:sp>
        <p:nvSpPr>
          <p:cNvPr id="3" name="Текст 4">
            <a:hlinkClick r:id="rId4" action="ppaction://hlinksldjump"/>
          </p:cNvPr>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в</a:t>
            </a: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4"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anim calcmode="lin" valueType="num">
                                      <p:cBhvr>
                                        <p:cTn id="19" dur="2000" fill="hold"/>
                                        <p:tgtEl>
                                          <p:spTgt spid="3"/>
                                        </p:tgtEl>
                                        <p:attrNameLst>
                                          <p:attrName>ppt_x</p:attrName>
                                        </p:attrNameLst>
                                      </p:cBhvr>
                                      <p:tavLst>
                                        <p:tav tm="0">
                                          <p:val>
                                            <p:strVal val="#ppt_x"/>
                                          </p:val>
                                        </p:tav>
                                        <p:tav tm="100000">
                                          <p:val>
                                            <p:strVal val="#ppt_x"/>
                                          </p:val>
                                        </p:tav>
                                      </p:tavLst>
                                    </p:anim>
                                    <p:anim calcmode="lin" valueType="num">
                                      <p:cBhvr>
                                        <p:cTn id="20" dur="1800" decel="100000" fill="hold"/>
                                        <p:tgtEl>
                                          <p:spTgt spid="3"/>
                                        </p:tgtEl>
                                        <p:attrNameLst>
                                          <p:attrName>ppt_y</p:attrName>
                                        </p:attrNameLst>
                                      </p:cBhvr>
                                      <p:tavLst>
                                        <p:tav tm="0">
                                          <p:val>
                                            <p:strVal val="#ppt_y+1"/>
                                          </p:val>
                                        </p:tav>
                                        <p:tav tm="100000">
                                          <p:val>
                                            <p:strVal val="#ppt_y-.03"/>
                                          </p:val>
                                        </p:tav>
                                      </p:tavLst>
                                    </p:anim>
                                    <p:anim calcmode="lin" valueType="num">
                                      <p:cBhvr>
                                        <p:cTn id="21"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аскизкий район.jpg"/>
          <p:cNvPicPr>
            <a:picLocks noChangeAspect="1"/>
          </p:cNvPicPr>
          <p:nvPr/>
        </p:nvPicPr>
        <p:blipFill>
          <a:blip r:embed="rId3" cstate="print"/>
          <a:stretch>
            <a:fillRect/>
          </a:stretch>
        </p:blipFill>
        <p:spPr>
          <a:xfrm>
            <a:off x="251520" y="692696"/>
            <a:ext cx="8676234" cy="5904656"/>
          </a:xfrm>
          <a:prstGeom prst="rect">
            <a:avLst/>
          </a:prstGeom>
        </p:spPr>
      </p:pic>
      <p:pic>
        <p:nvPicPr>
          <p:cNvPr id="20482" name="Picture 2" descr="http://vael.ru/sites/default/files/materials/tur-bazy/287/hurt.jpg"/>
          <p:cNvPicPr>
            <a:picLocks noChangeAspect="1" noChangeArrowheads="1"/>
          </p:cNvPicPr>
          <p:nvPr/>
        </p:nvPicPr>
        <p:blipFill>
          <a:blip r:embed="rId4" cstate="print"/>
          <a:srcRect/>
          <a:stretch>
            <a:fillRect/>
          </a:stretch>
        </p:blipFill>
        <p:spPr bwMode="auto">
          <a:xfrm>
            <a:off x="251520" y="620688"/>
            <a:ext cx="8745492" cy="6024330"/>
          </a:xfrm>
          <a:prstGeom prst="rect">
            <a:avLst/>
          </a:prstGeom>
          <a:noFill/>
        </p:spPr>
      </p:pic>
      <p:sp>
        <p:nvSpPr>
          <p:cNvPr id="2" name="Заголовок 1"/>
          <p:cNvSpPr>
            <a:spLocks noGrp="1"/>
          </p:cNvSpPr>
          <p:nvPr>
            <p:ph type="title"/>
          </p:nvPr>
        </p:nvSpPr>
        <p:spPr>
          <a:xfrm>
            <a:off x="428596" y="0"/>
            <a:ext cx="8229600" cy="725470"/>
          </a:xfrm>
        </p:spPr>
        <p:txBody>
          <a:bodyPr>
            <a:noAutofit/>
          </a:bodyPr>
          <a:lstStyle/>
          <a:p>
            <a:r>
              <a:rPr lang="ru-RU" b="1" dirty="0" err="1" smtClean="0">
                <a:effectLst>
                  <a:outerShdw blurRad="38100" dist="38100" dir="2700000" algn="tl">
                    <a:srgbClr val="000000">
                      <a:alpha val="43137"/>
                    </a:srgbClr>
                  </a:outerShdw>
                </a:effectLst>
              </a:rPr>
              <a:t>Аскизский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sp>
        <p:nvSpPr>
          <p:cNvPr id="9217" name="Rectangle 1"/>
          <p:cNvSpPr>
            <a:spLocks noChangeArrowheads="1"/>
          </p:cNvSpPr>
          <p:nvPr/>
        </p:nvSpPr>
        <p:spPr bwMode="auto">
          <a:xfrm>
            <a:off x="0" y="54868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400" b="1" i="0" u="none" strike="noStrike" cap="none" normalizeH="0" baseline="0" dirty="0" err="1"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Улуг</a:t>
            </a:r>
            <a:r>
              <a:rPr kumimoji="0" lang="ru-RU" sz="4400" b="1" i="0" u="none" strike="noStrike" cap="none" normalizeH="0" baseline="0" dirty="0"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kumimoji="0" lang="ru-RU" sz="4400" b="1" i="0" u="none" strike="noStrike" cap="none" normalizeH="0" baseline="0" dirty="0" err="1"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Хуртуях</a:t>
            </a:r>
            <a:r>
              <a:rPr kumimoji="0" lang="ru-RU" sz="4400" b="1" i="0" u="none" strike="noStrike" cap="none" normalizeH="0" baseline="0" dirty="0"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kumimoji="0" lang="ru-RU" sz="4400" b="1" i="0" u="none" strike="noStrike" cap="none" normalizeH="0" baseline="0" dirty="0" err="1"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Тас</a:t>
            </a:r>
            <a:r>
              <a:rPr kumimoji="0" lang="ru-RU" sz="4400" b="1" i="0" u="none" strike="noStrike" cap="none" normalizeH="0" baseline="0" dirty="0"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lang="ru-RU" sz="4400" b="1" dirty="0" smtClean="0">
              <a:effectLst>
                <a:outerShdw blurRad="38100" dist="38100" dir="2700000" algn="tl">
                  <a:srgbClr val="000000">
                    <a:alpha val="43137"/>
                  </a:srgbClr>
                </a:outerShdw>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(рус."Большая каменная старуха«)</a:t>
            </a:r>
            <a:r>
              <a:rPr kumimoji="0" lang="ru-RU" sz="2800" b="1" i="0" u="none" strike="noStrike" cap="none" normalizeH="0" baseline="0" dirty="0" smtClean="0">
                <a:ln>
                  <a:noFill/>
                </a:ln>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kumimoji="0" lang="ru-RU" sz="28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spTree>
  </p:cSld>
  <p:clrMapOvr>
    <a:masterClrMapping/>
  </p:clrMapOvr>
  <p:transition spd="slow" advClick="0" advTm="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anim calcmode="lin" valueType="num">
                                      <p:cBhvr>
                                        <p:cTn id="14" dur="1000" fill="hold"/>
                                        <p:tgtEl>
                                          <p:spTgt spid="20482"/>
                                        </p:tgtEl>
                                        <p:attrNameLst>
                                          <p:attrName>ppt_x</p:attrName>
                                        </p:attrNameLst>
                                      </p:cBhvr>
                                      <p:tavLst>
                                        <p:tav tm="0">
                                          <p:val>
                                            <p:strVal val="#ppt_x"/>
                                          </p:val>
                                        </p:tav>
                                        <p:tav tm="100000">
                                          <p:val>
                                            <p:strVal val="#ppt_x"/>
                                          </p:val>
                                        </p:tav>
                                      </p:tavLst>
                                    </p:anim>
                                    <p:anim calcmode="lin" valueType="num">
                                      <p:cBhvr>
                                        <p:cTn id="15" dur="1000" fill="hold"/>
                                        <p:tgtEl>
                                          <p:spTgt spid="20482"/>
                                        </p:tgtEl>
                                        <p:attrNameLst>
                                          <p:attrName>ppt_y</p:attrName>
                                        </p:attrNameLst>
                                      </p:cBhvr>
                                      <p:tavLst>
                                        <p:tav tm="0">
                                          <p:val>
                                            <p:strVal val="#ppt_y+.1"/>
                                          </p:val>
                                        </p:tav>
                                        <p:tav tm="100000">
                                          <p:val>
                                            <p:strVal val="#ppt_y"/>
                                          </p:val>
                                        </p:tav>
                                      </p:tavLst>
                                    </p:anim>
                                  </p:childTnLst>
                                </p:cTn>
                              </p:par>
                            </p:childTnLst>
                          </p:cTn>
                        </p:par>
                        <p:par>
                          <p:cTn id="16" fill="hold">
                            <p:stCondLst>
                              <p:cond delay="1650"/>
                            </p:stCondLst>
                            <p:childTnLst>
                              <p:par>
                                <p:cTn id="17" presetID="17" presetClass="entr" presetSubtype="10" fill="hold" grpId="0" nodeType="afterEffect">
                                  <p:stCondLst>
                                    <p:cond delay="0"/>
                                  </p:stCondLst>
                                  <p:childTnLst>
                                    <p:set>
                                      <p:cBhvr>
                                        <p:cTn id="18" dur="1" fill="hold">
                                          <p:stCondLst>
                                            <p:cond delay="0"/>
                                          </p:stCondLst>
                                        </p:cTn>
                                        <p:tgtEl>
                                          <p:spTgt spid="9217"/>
                                        </p:tgtEl>
                                        <p:attrNameLst>
                                          <p:attrName>style.visibility</p:attrName>
                                        </p:attrNameLst>
                                      </p:cBhvr>
                                      <p:to>
                                        <p:strVal val="visible"/>
                                      </p:to>
                                    </p:set>
                                    <p:anim calcmode="lin" valueType="num">
                                      <p:cBhvr>
                                        <p:cTn id="19" dur="1000" fill="hold"/>
                                        <p:tgtEl>
                                          <p:spTgt spid="9217"/>
                                        </p:tgtEl>
                                        <p:attrNameLst>
                                          <p:attrName>ppt_w</p:attrName>
                                        </p:attrNameLst>
                                      </p:cBhvr>
                                      <p:tavLst>
                                        <p:tav tm="0">
                                          <p:val>
                                            <p:fltVal val="0"/>
                                          </p:val>
                                        </p:tav>
                                        <p:tav tm="100000">
                                          <p:val>
                                            <p:strVal val="#ppt_w"/>
                                          </p:val>
                                        </p:tav>
                                      </p:tavLst>
                                    </p:anim>
                                    <p:anim calcmode="lin" valueType="num">
                                      <p:cBhvr>
                                        <p:cTn id="20" dur="1000" fill="hold"/>
                                        <p:tgtEl>
                                          <p:spTgt spid="921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 presetClass="exit" presetSubtype="5" fill="hold" nodeType="clickEffect">
                                  <p:stCondLst>
                                    <p:cond delay="0"/>
                                  </p:stCondLst>
                                  <p:childTnLst>
                                    <p:animEffect transition="out" filter="checkerboard(down)">
                                      <p:cBhvr>
                                        <p:cTn id="24" dur="1000"/>
                                        <p:tgtEl>
                                          <p:spTgt spid="20482"/>
                                        </p:tgtEl>
                                      </p:cBhvr>
                                    </p:animEffect>
                                    <p:set>
                                      <p:cBhvr>
                                        <p:cTn id="25" dur="1" fill="hold">
                                          <p:stCondLst>
                                            <p:cond delay="999"/>
                                          </p:stCondLst>
                                        </p:cTn>
                                        <p:tgtEl>
                                          <p:spTgt spid="20482"/>
                                        </p:tgtEl>
                                        <p:attrNameLst>
                                          <p:attrName>style.visibility</p:attrName>
                                        </p:attrNameLst>
                                      </p:cBhvr>
                                      <p:to>
                                        <p:strVal val="hidden"/>
                                      </p:to>
                                    </p:set>
                                  </p:childTnLst>
                                </p:cTn>
                              </p:par>
                              <p:par>
                                <p:cTn id="26" presetID="5" presetClass="entr" presetSubtype="5"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down)">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2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tatic.panoramio.com/photos/large/9584273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51520" y="0"/>
            <a:ext cx="8429684" cy="1323439"/>
          </a:xfrm>
          <a:prstGeom prst="rect">
            <a:avLst/>
          </a:prstGeom>
        </p:spPr>
        <p:txBody>
          <a:bodyPr wrap="square">
            <a:spAutoFit/>
          </a:bodyPr>
          <a:lstStyle/>
          <a:p>
            <a:pPr algn="ctr"/>
            <a:r>
              <a:rPr lang="ru-RU" sz="4400" b="1" dirty="0" smtClean="0">
                <a:effectLst>
                  <a:outerShdw blurRad="38100" dist="38100" dir="2700000" algn="tl">
                    <a:srgbClr val="000000">
                      <a:alpha val="43137"/>
                    </a:srgbClr>
                  </a:outerShdw>
                </a:effectLst>
              </a:rPr>
              <a:t>Озеро </a:t>
            </a:r>
            <a:r>
              <a:rPr lang="ru-RU" sz="4400" b="1" dirty="0" err="1" smtClean="0">
                <a:effectLst>
                  <a:outerShdw blurRad="38100" dist="38100" dir="2700000" algn="tl">
                    <a:srgbClr val="000000">
                      <a:alpha val="43137"/>
                    </a:srgbClr>
                  </a:outerShdw>
                </a:effectLst>
              </a:rPr>
              <a:t>Баланкуль</a:t>
            </a:r>
            <a:r>
              <a:rPr lang="ru-RU" sz="4400" b="1" dirty="0" smtClean="0">
                <a:effectLst>
                  <a:outerShdw blurRad="38100" dist="38100" dir="2700000" algn="tl">
                    <a:srgbClr val="000000">
                      <a:alpha val="43137"/>
                    </a:srgbClr>
                  </a:outerShdw>
                </a:effectLst>
              </a:rPr>
              <a:t> </a:t>
            </a:r>
          </a:p>
          <a:p>
            <a:pPr algn="ctr"/>
            <a:r>
              <a:rPr lang="ru-RU" sz="3600" b="1" dirty="0" smtClean="0">
                <a:effectLst>
                  <a:outerShdw blurRad="38100" dist="38100" dir="2700000" algn="tl">
                    <a:srgbClr val="000000">
                      <a:alpha val="43137"/>
                    </a:srgbClr>
                  </a:outerShdw>
                </a:effectLst>
              </a:rPr>
              <a:t>(рус. Лосиное озеро).</a:t>
            </a:r>
            <a:r>
              <a:rPr lang="ru-RU" dirty="0" smtClean="0"/>
              <a:t> </a:t>
            </a:r>
            <a:endParaRPr lang="ru-RU" dirty="0"/>
          </a:p>
        </p:txBody>
      </p:sp>
    </p:spTree>
  </p:cSld>
  <p:clrMapOvr>
    <a:masterClrMapping/>
  </p:clrMapOvr>
  <p:transition spd="slow" advClick="0"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2000" fill="hold"/>
                                        <p:tgtEl>
                                          <p:spTgt spid="16386"/>
                                        </p:tgtEl>
                                        <p:attrNameLst>
                                          <p:attrName>ppt_w</p:attrName>
                                        </p:attrNameLst>
                                      </p:cBhvr>
                                      <p:tavLst>
                                        <p:tav tm="0">
                                          <p:val>
                                            <p:fltVal val="0"/>
                                          </p:val>
                                        </p:tav>
                                        <p:tav tm="100000">
                                          <p:val>
                                            <p:strVal val="#ppt_w"/>
                                          </p:val>
                                        </p:tav>
                                      </p:tavLst>
                                    </p:anim>
                                    <p:anim calcmode="lin" valueType="num">
                                      <p:cBhvr>
                                        <p:cTn id="8" dur="2000" fill="hold"/>
                                        <p:tgtEl>
                                          <p:spTgt spid="16386"/>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50" presetClass="entr" presetSubtype="0"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khakassia.travel/media/2015/06/ui-batskii-chaatas.gif"/>
          <p:cNvPicPr/>
          <p:nvPr/>
        </p:nvPicPr>
        <p:blipFill>
          <a:blip r:embed="rId3" cstate="print"/>
          <a:srcRect/>
          <a:stretch>
            <a:fillRect/>
          </a:stretch>
        </p:blipFill>
        <p:spPr bwMode="auto">
          <a:xfrm>
            <a:off x="251520" y="260648"/>
            <a:ext cx="8568952" cy="6264696"/>
          </a:xfrm>
          <a:prstGeom prst="rect">
            <a:avLst/>
          </a:prstGeom>
          <a:noFill/>
          <a:ln w="9525">
            <a:noFill/>
            <a:miter lim="800000"/>
            <a:headEnd/>
            <a:tailEnd/>
          </a:ln>
        </p:spPr>
      </p:pic>
      <p:sp>
        <p:nvSpPr>
          <p:cNvPr id="6" name="Прямоугольник 5"/>
          <p:cNvSpPr/>
          <p:nvPr/>
        </p:nvSpPr>
        <p:spPr>
          <a:xfrm>
            <a:off x="323528" y="260648"/>
            <a:ext cx="8501090" cy="1323439"/>
          </a:xfrm>
          <a:prstGeom prst="rect">
            <a:avLst/>
          </a:prstGeom>
        </p:spPr>
        <p:txBody>
          <a:bodyPr wrap="square">
            <a:spAutoFit/>
          </a:bodyPr>
          <a:lstStyle/>
          <a:p>
            <a:pPr algn="ctr"/>
            <a:r>
              <a:rPr lang="ru-RU" sz="4400" b="1" dirty="0" err="1" smtClean="0">
                <a:effectLst>
                  <a:outerShdw blurRad="38100" dist="38100" dir="2700000" algn="tl">
                    <a:srgbClr val="000000">
                      <a:alpha val="43137"/>
                    </a:srgbClr>
                  </a:outerShdw>
                </a:effectLst>
              </a:rPr>
              <a:t>Уйбатский</a:t>
            </a:r>
            <a:r>
              <a:rPr lang="ru-RU" sz="4400" b="1" dirty="0" smtClean="0">
                <a:effectLst>
                  <a:outerShdw blurRad="38100" dist="38100" dir="2700000" algn="tl">
                    <a:srgbClr val="000000">
                      <a:alpha val="43137"/>
                    </a:srgbClr>
                  </a:outerShdw>
                </a:effectLst>
              </a:rPr>
              <a:t> </a:t>
            </a:r>
            <a:r>
              <a:rPr lang="ru-RU" sz="4400" b="1" dirty="0" err="1" smtClean="0">
                <a:effectLst>
                  <a:outerShdw blurRad="38100" dist="38100" dir="2700000" algn="tl">
                    <a:srgbClr val="000000">
                      <a:alpha val="43137"/>
                    </a:srgbClr>
                  </a:outerShdw>
                </a:effectLst>
              </a:rPr>
              <a:t>Чаатас</a:t>
            </a:r>
            <a:r>
              <a:rPr lang="ru-RU" sz="4400" b="1" dirty="0" smtClean="0">
                <a:effectLst>
                  <a:outerShdw blurRad="38100" dist="38100" dir="2700000" algn="tl">
                    <a:srgbClr val="000000">
                      <a:alpha val="43137"/>
                    </a:srgbClr>
                  </a:outerShdw>
                </a:effectLst>
              </a:rPr>
              <a:t>  </a:t>
            </a:r>
          </a:p>
          <a:p>
            <a:pPr algn="ctr"/>
            <a:r>
              <a:rPr lang="ru-RU" sz="3600" b="1" dirty="0" smtClean="0">
                <a:effectLst>
                  <a:outerShdw blurRad="38100" dist="38100" dir="2700000" algn="tl">
                    <a:srgbClr val="000000">
                      <a:alpha val="43137"/>
                    </a:srgbClr>
                  </a:outerShdw>
                </a:effectLst>
              </a:rPr>
              <a:t>(рус. «Камень войны»). </a:t>
            </a:r>
            <a:endParaRPr lang="ru-RU" sz="3600" b="1" dirty="0">
              <a:effectLst>
                <a:outerShdw blurRad="38100" dist="38100" dir="2700000" algn="tl">
                  <a:srgbClr val="000000">
                    <a:alpha val="43137"/>
                  </a:srgbClr>
                </a:outerShdw>
              </a:effectLst>
            </a:endParaRPr>
          </a:p>
        </p:txBody>
      </p:sp>
    </p:spTree>
  </p:cSld>
  <p:clrMapOvr>
    <a:masterClrMapping/>
  </p:clrMapOvr>
  <p:transition spd="slow" advClick="0"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ratanews.ru/i/editor_upload/images/guravli_na_oz_hankul.jpg"/>
          <p:cNvPicPr>
            <a:picLocks noChangeAspect="1" noChangeArrowheads="1"/>
          </p:cNvPicPr>
          <p:nvPr/>
        </p:nvPicPr>
        <p:blipFill>
          <a:blip r:embed="rId3" cstate="print"/>
          <a:srcRect/>
          <a:stretch>
            <a:fillRect/>
          </a:stretch>
        </p:blipFill>
        <p:spPr bwMode="auto">
          <a:xfrm>
            <a:off x="251520" y="260648"/>
            <a:ext cx="8745870" cy="6336704"/>
          </a:xfrm>
          <a:prstGeom prst="rect">
            <a:avLst/>
          </a:prstGeom>
          <a:noFill/>
        </p:spPr>
      </p:pic>
      <p:sp>
        <p:nvSpPr>
          <p:cNvPr id="3" name="Rectangle 1"/>
          <p:cNvSpPr>
            <a:spLocks noChangeArrowheads="1"/>
          </p:cNvSpPr>
          <p:nvPr/>
        </p:nvSpPr>
        <p:spPr bwMode="auto">
          <a:xfrm>
            <a:off x="0" y="70285"/>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smtClean="0">
                <a:ln>
                  <a:noFill/>
                </a:ln>
                <a:effectLst>
                  <a:outerShdw blurRad="38100" dist="38100" dir="2700000" algn="tl">
                    <a:srgbClr val="000000">
                      <a:alpha val="43137"/>
                    </a:srgbClr>
                  </a:outerShdw>
                </a:effectLst>
                <a:latin typeface="Open Sans"/>
                <a:ea typeface="Times New Roman" pitchFamily="18" charset="0"/>
                <a:cs typeface="Times New Roman" pitchFamily="18" charset="0"/>
              </a:rPr>
              <a:t>Озеро </a:t>
            </a:r>
            <a:r>
              <a:rPr kumimoji="0" lang="ru-RU" sz="4800" b="1" i="0" u="none" strike="noStrike" cap="none" normalizeH="0" baseline="0" dirty="0" err="1" smtClean="0">
                <a:ln>
                  <a:noFill/>
                </a:ln>
                <a:effectLst>
                  <a:outerShdw blurRad="38100" dist="38100" dir="2700000" algn="tl">
                    <a:srgbClr val="000000">
                      <a:alpha val="43137"/>
                    </a:srgbClr>
                  </a:outerShdw>
                </a:effectLst>
                <a:latin typeface="Open Sans"/>
                <a:ea typeface="Times New Roman" pitchFamily="18" charset="0"/>
                <a:cs typeface="Times New Roman" pitchFamily="18" charset="0"/>
              </a:rPr>
              <a:t>Ханкуль</a:t>
            </a:r>
            <a:endParaRPr kumimoji="0" lang="ru-RU" sz="48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spTree>
  </p:cSld>
  <p:clrMapOvr>
    <a:masterClrMapping/>
  </p:clrMapOvr>
  <p:transition spd="slow" advClick="0"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4)">
                                      <p:cBhvr>
                                        <p:cTn id="7" dur="2000"/>
                                        <p:tgtEl>
                                          <p:spTgt spid="60418"/>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khakassia.travel/media/2015/06/kazanovka.jpg"/>
          <p:cNvPicPr/>
          <p:nvPr/>
        </p:nvPicPr>
        <p:blipFill>
          <a:blip r:embed="rId3" cstate="print"/>
          <a:srcRect/>
          <a:stretch>
            <a:fillRect/>
          </a:stretch>
        </p:blipFill>
        <p:spPr bwMode="auto">
          <a:xfrm>
            <a:off x="395536" y="908720"/>
            <a:ext cx="8424936" cy="5616624"/>
          </a:xfrm>
          <a:prstGeom prst="rect">
            <a:avLst/>
          </a:prstGeom>
          <a:noFill/>
          <a:ln w="9525">
            <a:noFill/>
            <a:miter lim="800000"/>
            <a:headEnd/>
            <a:tailEnd/>
          </a:ln>
        </p:spPr>
      </p:pic>
      <p:sp>
        <p:nvSpPr>
          <p:cNvPr id="4" name="Прямоугольник 3"/>
          <p:cNvSpPr/>
          <p:nvPr/>
        </p:nvSpPr>
        <p:spPr>
          <a:xfrm>
            <a:off x="428596" y="0"/>
            <a:ext cx="8501122" cy="954107"/>
          </a:xfrm>
          <a:prstGeom prst="rect">
            <a:avLst/>
          </a:prstGeom>
        </p:spPr>
        <p:txBody>
          <a:bodyPr wrap="square">
            <a:spAutoFit/>
          </a:bodyPr>
          <a:lstStyle/>
          <a:p>
            <a:pPr algn="ctr"/>
            <a:r>
              <a:rPr lang="ru-RU" sz="2800" b="1" dirty="0" smtClean="0">
                <a:effectLst>
                  <a:outerShdw blurRad="38100" dist="38100" dir="2700000" algn="tl">
                    <a:srgbClr val="000000">
                      <a:alpha val="43137"/>
                    </a:srgbClr>
                  </a:outerShdw>
                </a:effectLst>
              </a:rPr>
              <a:t>Казановка – Хакасский республиканский национальный музей-заповедник. </a:t>
            </a:r>
            <a:endParaRPr lang="ru-RU" sz="2800" b="1" dirty="0">
              <a:effectLst>
                <a:outerShdw blurRad="38100" dist="38100" dir="2700000" algn="tl">
                  <a:srgbClr val="000000">
                    <a:alpha val="43137"/>
                  </a:srgbClr>
                </a:outerShdw>
              </a:effectLst>
            </a:endParaRPr>
          </a:p>
        </p:txBody>
      </p:sp>
      <p:sp>
        <p:nvSpPr>
          <p:cNvPr id="8" name="Прямоугольник 7"/>
          <p:cNvSpPr/>
          <p:nvPr/>
        </p:nvSpPr>
        <p:spPr>
          <a:xfrm>
            <a:off x="0" y="1"/>
            <a:ext cx="9144000" cy="1323439"/>
          </a:xfrm>
          <a:prstGeom prst="rect">
            <a:avLst/>
          </a:prstGeom>
        </p:spPr>
        <p:txBody>
          <a:bodyPr wrap="square">
            <a:spAutoFit/>
          </a:bodyPr>
          <a:lstStyle/>
          <a:p>
            <a:pPr algn="ctr"/>
            <a:r>
              <a:rPr lang="ru-RU" sz="4000" b="1" dirty="0" smtClean="0">
                <a:effectLst>
                  <a:outerShdw blurRad="38100" dist="38100" dir="2700000" algn="tl">
                    <a:srgbClr val="000000">
                      <a:alpha val="43137"/>
                    </a:srgbClr>
                  </a:outerShdw>
                </a:effectLst>
              </a:rPr>
              <a:t>Священные знаки древних</a:t>
            </a:r>
          </a:p>
          <a:p>
            <a:pPr algn="ctr"/>
            <a:r>
              <a:rPr lang="ru-RU" sz="4000" b="1" dirty="0" smtClean="0">
                <a:effectLst>
                  <a:outerShdw blurRad="38100" dist="38100" dir="2700000" algn="tl">
                    <a:srgbClr val="000000">
                      <a:alpha val="43137"/>
                    </a:srgbClr>
                  </a:outerShdw>
                </a:effectLst>
              </a:rPr>
              <a:t> шаманов </a:t>
            </a:r>
            <a:r>
              <a:rPr lang="ru-RU" sz="4000" b="1" dirty="0" err="1" smtClean="0">
                <a:effectLst>
                  <a:outerShdw blurRad="38100" dist="38100" dir="2700000" algn="tl">
                    <a:srgbClr val="000000">
                      <a:alpha val="43137"/>
                    </a:srgbClr>
                  </a:outerShdw>
                </a:effectLst>
              </a:rPr>
              <a:t>стелла</a:t>
            </a:r>
            <a:r>
              <a:rPr lang="ru-RU" sz="4000" b="1" dirty="0" smtClean="0">
                <a:effectLst>
                  <a:outerShdw blurRad="38100" dist="38100" dir="2700000" algn="tl">
                    <a:srgbClr val="000000">
                      <a:alpha val="43137"/>
                    </a:srgbClr>
                  </a:outerShdw>
                </a:effectLst>
              </a:rPr>
              <a:t> - Ах </a:t>
            </a:r>
            <a:r>
              <a:rPr lang="ru-RU" sz="4000" b="1" dirty="0" err="1" smtClean="0">
                <a:effectLst>
                  <a:outerShdw blurRad="38100" dist="38100" dir="2700000" algn="tl">
                    <a:srgbClr val="000000">
                      <a:alpha val="43137"/>
                    </a:srgbClr>
                  </a:outerShdw>
                </a:effectLst>
              </a:rPr>
              <a:t>тас</a:t>
            </a:r>
            <a:r>
              <a:rPr lang="ru-RU" sz="4000" b="1" dirty="0" smtClean="0">
                <a:effectLst>
                  <a:outerShdw blurRad="38100" dist="38100" dir="2700000" algn="tl">
                    <a:srgbClr val="000000">
                      <a:alpha val="43137"/>
                    </a:srgbClr>
                  </a:outerShdw>
                </a:effectLst>
              </a:rPr>
              <a:t> </a:t>
            </a:r>
            <a:endParaRPr lang="ru-RU" sz="4000" b="1" dirty="0">
              <a:effectLst>
                <a:outerShdw blurRad="38100" dist="38100" dir="2700000" algn="tl">
                  <a:srgbClr val="000000">
                    <a:alpha val="43137"/>
                  </a:srgbClr>
                </a:outerShdw>
              </a:effectLst>
            </a:endParaRPr>
          </a:p>
        </p:txBody>
      </p:sp>
      <p:pic>
        <p:nvPicPr>
          <p:cNvPr id="13314" name="Picture 2" descr="http://gendocs.ru/forgendocs1/docs/1/98/conv_3/file3.jpeg"/>
          <p:cNvPicPr>
            <a:picLocks noChangeAspect="1" noChangeArrowheads="1"/>
          </p:cNvPicPr>
          <p:nvPr/>
        </p:nvPicPr>
        <p:blipFill>
          <a:blip r:embed="rId4" cstate="print"/>
          <a:srcRect l="9297" r="37137"/>
          <a:stretch>
            <a:fillRect/>
          </a:stretch>
        </p:blipFill>
        <p:spPr bwMode="auto">
          <a:xfrm>
            <a:off x="395536" y="1268760"/>
            <a:ext cx="8389440" cy="5256584"/>
          </a:xfrm>
          <a:prstGeom prst="rect">
            <a:avLst/>
          </a:prstGeom>
          <a:noFill/>
        </p:spPr>
      </p:pic>
      <p:sp>
        <p:nvSpPr>
          <p:cNvPr id="6" name="Текст 4">
            <a:hlinkClick r:id="rId5" action="ppaction://hlinksldjump"/>
          </p:cNvPr>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6" action="ppaction://hlinkpres?slideindex=1&amp;slidetitle="/>
              </a:rPr>
              <a:t>Вернутся</a:t>
            </a: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5" action="ppaction://hlinksldjump"/>
              </a:rPr>
              <a:t>в</a:t>
            </a:r>
            <a:endPar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5"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par>
                          <p:cTn id="14" fill="hold">
                            <p:stCondLst>
                              <p:cond delay="2000"/>
                            </p:stCondLst>
                            <p:childTnLst>
                              <p:par>
                                <p:cTn id="15" presetID="2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ppt_x</p:attrName>
                                        </p:attrNameLst>
                                      </p:cBhvr>
                                      <p:tavLst>
                                        <p:tav tm="0">
                                          <p:val>
                                            <p:strVal val="#ppt_x-.2"/>
                                          </p:val>
                                        </p:tav>
                                        <p:tav tm="100000">
                                          <p:val>
                                            <p:strVal val="#ppt_x"/>
                                          </p:val>
                                        </p:tav>
                                      </p:tavLst>
                                    </p:anim>
                                    <p:anim calcmode="lin" valueType="num">
                                      <p:cBhvr>
                                        <p:cTn id="18"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grpId="1" nodeType="clickEffect">
                                  <p:stCondLst>
                                    <p:cond delay="0"/>
                                  </p:stCondLst>
                                  <p:childTnLst>
                                    <p:anim calcmode="lin" valueType="num">
                                      <p:cBhvr additive="base">
                                        <p:cTn id="23" dur="2000"/>
                                        <p:tgtEl>
                                          <p:spTgt spid="4"/>
                                        </p:tgtEl>
                                        <p:attrNameLst>
                                          <p:attrName>ppt_x</p:attrName>
                                        </p:attrNameLst>
                                      </p:cBhvr>
                                      <p:tavLst>
                                        <p:tav tm="0">
                                          <p:val>
                                            <p:strVal val="ppt_x"/>
                                          </p:val>
                                        </p:tav>
                                        <p:tav tm="100000">
                                          <p:val>
                                            <p:strVal val="0-ppt_w/2"/>
                                          </p:val>
                                        </p:tav>
                                      </p:tavLst>
                                    </p:anim>
                                    <p:anim calcmode="lin" valueType="num">
                                      <p:cBhvr additive="base">
                                        <p:cTn id="24" dur="2000"/>
                                        <p:tgtEl>
                                          <p:spTgt spid="4"/>
                                        </p:tgtEl>
                                        <p:attrNameLst>
                                          <p:attrName>ppt_y</p:attrName>
                                        </p:attrNameLst>
                                      </p:cBhvr>
                                      <p:tavLst>
                                        <p:tav tm="0">
                                          <p:val>
                                            <p:strVal val="ppt_y"/>
                                          </p:val>
                                        </p:tav>
                                        <p:tav tm="100000">
                                          <p:val>
                                            <p:strVal val="ppt_y"/>
                                          </p:val>
                                        </p:tav>
                                      </p:tavLst>
                                    </p:anim>
                                    <p:set>
                                      <p:cBhvr>
                                        <p:cTn id="25" dur="1" fill="hold">
                                          <p:stCondLst>
                                            <p:cond delay="1999"/>
                                          </p:stCondLst>
                                        </p:cTn>
                                        <p:tgtEl>
                                          <p:spTgt spid="4"/>
                                        </p:tgtEl>
                                        <p:attrNameLst>
                                          <p:attrName>style.visibility</p:attrName>
                                        </p:attrNameLst>
                                      </p:cBhvr>
                                      <p:to>
                                        <p:strVal val="hidden"/>
                                      </p:to>
                                    </p:set>
                                  </p:childTnLst>
                                </p:cTn>
                              </p:par>
                              <p:par>
                                <p:cTn id="26" presetID="30" presetClass="exit" presetSubtype="0" fill="hold" nodeType="withEffect">
                                  <p:stCondLst>
                                    <p:cond delay="0"/>
                                  </p:stCondLst>
                                  <p:childTnLst>
                                    <p:animEffect transition="out" filter="fade">
                                      <p:cBhvr>
                                        <p:cTn id="27" dur="800" accel="100000">
                                          <p:stCondLst>
                                            <p:cond delay="200"/>
                                          </p:stCondLst>
                                        </p:cTn>
                                        <p:tgtEl>
                                          <p:spTgt spid="3"/>
                                        </p:tgtEl>
                                      </p:cBhvr>
                                    </p:animEffect>
                                    <p:anim calcmode="lin" valueType="num">
                                      <p:cBhvr>
                                        <p:cTn id="28" dur="800" accel="100000">
                                          <p:stCondLst>
                                            <p:cond delay="200"/>
                                          </p:stCondLst>
                                        </p:cTn>
                                        <p:tgtEl>
                                          <p:spTgt spid="3"/>
                                        </p:tgtEl>
                                        <p:attrNameLst>
                                          <p:attrName>style.rotation</p:attrName>
                                        </p:attrNameLst>
                                      </p:cBhvr>
                                      <p:tavLst>
                                        <p:tav tm="0">
                                          <p:val>
                                            <p:fltVal val="0"/>
                                          </p:val>
                                        </p:tav>
                                        <p:tav tm="100000">
                                          <p:val>
                                            <p:fltVal val="-90"/>
                                          </p:val>
                                        </p:tav>
                                      </p:tavLst>
                                    </p:anim>
                                    <p:anim calcmode="lin" valueType="num">
                                      <p:cBhvr>
                                        <p:cTn id="29" dur="200" decel="100000"/>
                                        <p:tgtEl>
                                          <p:spTgt spid="3"/>
                                        </p:tgtEl>
                                        <p:attrNameLst>
                                          <p:attrName>ppt_x</p:attrName>
                                        </p:attrNameLst>
                                      </p:cBhvr>
                                      <p:tavLst>
                                        <p:tav tm="0">
                                          <p:val>
                                            <p:strVal val="ppt_x"/>
                                          </p:val>
                                        </p:tav>
                                        <p:tav tm="100000">
                                          <p:val>
                                            <p:strVal val="ppt_x-0.05"/>
                                          </p:val>
                                        </p:tav>
                                      </p:tavLst>
                                    </p:anim>
                                    <p:anim calcmode="lin" valueType="num">
                                      <p:cBhvr>
                                        <p:cTn id="30" dur="200" decel="100000"/>
                                        <p:tgtEl>
                                          <p:spTgt spid="3"/>
                                        </p:tgtEl>
                                        <p:attrNameLst>
                                          <p:attrName>ppt_y</p:attrName>
                                        </p:attrNameLst>
                                      </p:cBhvr>
                                      <p:tavLst>
                                        <p:tav tm="0">
                                          <p:val>
                                            <p:strVal val="ppt_y"/>
                                          </p:val>
                                        </p:tav>
                                        <p:tav tm="100000">
                                          <p:val>
                                            <p:strVal val="ppt_y+0.1"/>
                                          </p:val>
                                        </p:tav>
                                      </p:tavLst>
                                    </p:anim>
                                    <p:anim calcmode="lin" valueType="num">
                                      <p:cBhvr>
                                        <p:cTn id="31" dur="800" accel="100000">
                                          <p:stCondLst>
                                            <p:cond delay="200"/>
                                          </p:stCondLst>
                                        </p:cTn>
                                        <p:tgtEl>
                                          <p:spTgt spid="3"/>
                                        </p:tgtEl>
                                        <p:attrNameLst>
                                          <p:attrName>ppt_x</p:attrName>
                                        </p:attrNameLst>
                                      </p:cBhvr>
                                      <p:tavLst>
                                        <p:tav tm="0">
                                          <p:val>
                                            <p:strVal val="ppt_x"/>
                                          </p:val>
                                        </p:tav>
                                        <p:tav tm="100000">
                                          <p:val>
                                            <p:strVal val="ppt_x+0.4+0.05"/>
                                          </p:val>
                                        </p:tav>
                                      </p:tavLst>
                                    </p:anim>
                                    <p:anim calcmode="lin" valueType="num">
                                      <p:cBhvr>
                                        <p:cTn id="32" dur="800" accel="100000">
                                          <p:stCondLst>
                                            <p:cond delay="200"/>
                                          </p:stCondLst>
                                        </p:cTn>
                                        <p:tgtEl>
                                          <p:spTgt spid="3"/>
                                        </p:tgtEl>
                                        <p:attrNameLst>
                                          <p:attrName>ppt_y</p:attrName>
                                        </p:attrNameLst>
                                      </p:cBhvr>
                                      <p:tavLst>
                                        <p:tav tm="0">
                                          <p:val>
                                            <p:strVal val="ppt_y"/>
                                          </p:val>
                                        </p:tav>
                                        <p:tav tm="100000">
                                          <p:val>
                                            <p:strVal val="ppt_y-0.4-0.1"/>
                                          </p:val>
                                        </p:tav>
                                      </p:tavLst>
                                    </p:anim>
                                    <p:set>
                                      <p:cBhvr>
                                        <p:cTn id="33" dur="1" fill="hold">
                                          <p:stCondLst>
                                            <p:cond delay="999"/>
                                          </p:stCondLst>
                                        </p:cTn>
                                        <p:tgtEl>
                                          <p:spTgt spid="3"/>
                                        </p:tgtEl>
                                        <p:attrNameLst>
                                          <p:attrName>style.visibility</p:attrName>
                                        </p:attrNameLst>
                                      </p:cBhvr>
                                      <p:to>
                                        <p:strVal val="hidden"/>
                                      </p:to>
                                    </p:set>
                                  </p:childTnLst>
                                </p:cTn>
                              </p:par>
                              <p:par>
                                <p:cTn id="34" presetID="37"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ppt_x</p:attrName>
                                        </p:attrNameLst>
                                      </p:cBhvr>
                                      <p:tavLst>
                                        <p:tav tm="0">
                                          <p:val>
                                            <p:strVal val="#ppt_x"/>
                                          </p:val>
                                        </p:tav>
                                        <p:tav tm="100000">
                                          <p:val>
                                            <p:strVal val="#ppt_x"/>
                                          </p:val>
                                        </p:tav>
                                      </p:tavLst>
                                    </p:anim>
                                    <p:anim calcmode="lin" valueType="num">
                                      <p:cBhvr>
                                        <p:cTn id="38" dur="1800" decel="100000" fill="hold"/>
                                        <p:tgtEl>
                                          <p:spTgt spid="8"/>
                                        </p:tgtEl>
                                        <p:attrNameLst>
                                          <p:attrName>ppt_y</p:attrName>
                                        </p:attrNameLst>
                                      </p:cBhvr>
                                      <p:tavLst>
                                        <p:tav tm="0">
                                          <p:val>
                                            <p:strVal val="#ppt_y+1"/>
                                          </p:val>
                                        </p:tav>
                                        <p:tav tm="100000">
                                          <p:val>
                                            <p:strVal val="#ppt_y-.03"/>
                                          </p:val>
                                        </p:tav>
                                      </p:tavLst>
                                    </p:anim>
                                    <p:anim calcmode="lin" valueType="num">
                                      <p:cBhvr>
                                        <p:cTn id="39" dur="200" accel="100000" fill="hold">
                                          <p:stCondLst>
                                            <p:cond delay="1800"/>
                                          </p:stCondLst>
                                        </p:cTn>
                                        <p:tgtEl>
                                          <p:spTgt spid="8"/>
                                        </p:tgtEl>
                                        <p:attrNameLst>
                                          <p:attrName>ppt_y</p:attrName>
                                        </p:attrNameLst>
                                      </p:cBhvr>
                                      <p:tavLst>
                                        <p:tav tm="0">
                                          <p:val>
                                            <p:strVal val="#ppt_y-.03"/>
                                          </p:val>
                                        </p:tav>
                                        <p:tav tm="100000">
                                          <p:val>
                                            <p:strVal val="#ppt_y"/>
                                          </p:val>
                                        </p:tav>
                                      </p:tavLst>
                                    </p:anim>
                                  </p:childTnLst>
                                </p:cTn>
                              </p:par>
                            </p:childTnLst>
                          </p:cTn>
                        </p:par>
                        <p:par>
                          <p:cTn id="40" fill="hold">
                            <p:stCondLst>
                              <p:cond delay="2000"/>
                            </p:stCondLst>
                            <p:childTnLst>
                              <p:par>
                                <p:cTn id="41" presetID="17" presetClass="entr" presetSubtype="10" fill="hold" nodeType="afterEffect">
                                  <p:stCondLst>
                                    <p:cond delay="0"/>
                                  </p:stCondLst>
                                  <p:childTnLst>
                                    <p:set>
                                      <p:cBhvr>
                                        <p:cTn id="42" dur="1" fill="hold">
                                          <p:stCondLst>
                                            <p:cond delay="0"/>
                                          </p:stCondLst>
                                        </p:cTn>
                                        <p:tgtEl>
                                          <p:spTgt spid="13314"/>
                                        </p:tgtEl>
                                        <p:attrNameLst>
                                          <p:attrName>style.visibility</p:attrName>
                                        </p:attrNameLst>
                                      </p:cBhvr>
                                      <p:to>
                                        <p:strVal val="visible"/>
                                      </p:to>
                                    </p:set>
                                    <p:anim calcmode="lin" valueType="num">
                                      <p:cBhvr>
                                        <p:cTn id="43" dur="2000" fill="hold"/>
                                        <p:tgtEl>
                                          <p:spTgt spid="13314"/>
                                        </p:tgtEl>
                                        <p:attrNameLst>
                                          <p:attrName>ppt_w</p:attrName>
                                        </p:attrNameLst>
                                      </p:cBhvr>
                                      <p:tavLst>
                                        <p:tav tm="0">
                                          <p:val>
                                            <p:fltVal val="0"/>
                                          </p:val>
                                        </p:tav>
                                        <p:tav tm="100000">
                                          <p:val>
                                            <p:strVal val="#ppt_w"/>
                                          </p:val>
                                        </p:tav>
                                      </p:tavLst>
                                    </p:anim>
                                    <p:anim calcmode="lin" valueType="num">
                                      <p:cBhvr>
                                        <p:cTn id="44" dur="2000" fill="hold"/>
                                        <p:tgtEl>
                                          <p:spTgt spid="13314"/>
                                        </p:tgtEl>
                                        <p:attrNameLst>
                                          <p:attrName>ppt_h</p:attrName>
                                        </p:attrNameLst>
                                      </p:cBhvr>
                                      <p:tavLst>
                                        <p:tav tm="0">
                                          <p:val>
                                            <p:strVal val="#ppt_h"/>
                                          </p:val>
                                        </p:tav>
                                        <p:tav tm="100000">
                                          <p:val>
                                            <p:strVal val="#ppt_h"/>
                                          </p:val>
                                        </p:tav>
                                      </p:tavLst>
                                    </p:anim>
                                  </p:childTnLst>
                                </p:cTn>
                              </p:par>
                            </p:childTnLst>
                          </p:cTn>
                        </p:par>
                        <p:par>
                          <p:cTn id="45" fill="hold">
                            <p:stCondLst>
                              <p:cond delay="4000"/>
                            </p:stCondLst>
                            <p:childTnLst>
                              <p:par>
                                <p:cTn id="46" presetID="37" presetClass="entr" presetSubtype="0" fill="hold" grpId="0" nodeType="afterEffect">
                                  <p:stCondLst>
                                    <p:cond delay="40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ppt_x</p:attrName>
                                        </p:attrNameLst>
                                      </p:cBhvr>
                                      <p:tavLst>
                                        <p:tav tm="0">
                                          <p:val>
                                            <p:strVal val="#ppt_x"/>
                                          </p:val>
                                        </p:tav>
                                        <p:tav tm="100000">
                                          <p:val>
                                            <p:strVal val="#ppt_x"/>
                                          </p:val>
                                        </p:tav>
                                      </p:tavLst>
                                    </p:anim>
                                    <p:anim calcmode="lin" valueType="num">
                                      <p:cBhvr>
                                        <p:cTn id="50" dur="1800" decel="100000" fill="hold"/>
                                        <p:tgtEl>
                                          <p:spTgt spid="6"/>
                                        </p:tgtEl>
                                        <p:attrNameLst>
                                          <p:attrName>ppt_y</p:attrName>
                                        </p:attrNameLst>
                                      </p:cBhvr>
                                      <p:tavLst>
                                        <p:tav tm="0">
                                          <p:val>
                                            <p:strVal val="#ppt_y+1"/>
                                          </p:val>
                                        </p:tav>
                                        <p:tav tm="100000">
                                          <p:val>
                                            <p:strVal val="#ppt_y-.03"/>
                                          </p:val>
                                        </p:tav>
                                      </p:tavLst>
                                    </p:anim>
                                    <p:anim calcmode="lin" valueType="num">
                                      <p:cBhvr>
                                        <p:cTn id="51"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14290"/>
            <a:ext cx="5543560" cy="642942"/>
          </a:xfrm>
        </p:spPr>
        <p:txBody>
          <a:bodyPr>
            <a:normAutofit fontScale="90000"/>
          </a:bodyPr>
          <a:lstStyle/>
          <a:p>
            <a:pPr algn="ctr"/>
            <a:r>
              <a:rPr lang="ru-RU" sz="5400" dirty="0" smtClean="0">
                <a:effectLst>
                  <a:outerShdw blurRad="38100" dist="38100" dir="2700000" algn="tl">
                    <a:srgbClr val="000000">
                      <a:alpha val="43137"/>
                    </a:srgbClr>
                  </a:outerShdw>
                </a:effectLst>
              </a:rPr>
              <a:t>Абакан</a:t>
            </a:r>
            <a:endParaRPr lang="ru-RU" sz="5400" dirty="0">
              <a:effectLst>
                <a:outerShdw blurRad="38100" dist="38100" dir="2700000" algn="tl">
                  <a:srgbClr val="000000">
                    <a:alpha val="43137"/>
                  </a:srgbClr>
                </a:outerShdw>
              </a:effectLst>
            </a:endParaRPr>
          </a:p>
        </p:txBody>
      </p:sp>
      <p:pic>
        <p:nvPicPr>
          <p:cNvPr id="53252" name="Picture 4" descr="http://xakac.info/files/uploaded_images/201509/161.jpg"/>
          <p:cNvPicPr>
            <a:picLocks noChangeAspect="1" noChangeArrowheads="1"/>
          </p:cNvPicPr>
          <p:nvPr/>
        </p:nvPicPr>
        <p:blipFill>
          <a:blip r:embed="rId3" cstate="print"/>
          <a:srcRect/>
          <a:stretch>
            <a:fillRect/>
          </a:stretch>
        </p:blipFill>
        <p:spPr bwMode="auto">
          <a:xfrm>
            <a:off x="179512" y="836712"/>
            <a:ext cx="8748972" cy="5832648"/>
          </a:xfrm>
          <a:prstGeom prst="rect">
            <a:avLst/>
          </a:prstGeom>
          <a:noFill/>
        </p:spPr>
      </p:pic>
      <p:pic>
        <p:nvPicPr>
          <p:cNvPr id="53254" name="Picture 6" descr="http://xakac.info/files/news/3e/54/27.JPG"/>
          <p:cNvPicPr>
            <a:picLocks noChangeAspect="1" noChangeArrowheads="1"/>
          </p:cNvPicPr>
          <p:nvPr/>
        </p:nvPicPr>
        <p:blipFill>
          <a:blip r:embed="rId4" cstate="print"/>
          <a:srcRect/>
          <a:stretch>
            <a:fillRect/>
          </a:stretch>
        </p:blipFill>
        <p:spPr bwMode="auto">
          <a:xfrm>
            <a:off x="251519" y="836712"/>
            <a:ext cx="8691345" cy="5832648"/>
          </a:xfrm>
          <a:prstGeom prst="rect">
            <a:avLst/>
          </a:prstGeom>
          <a:noFill/>
        </p:spPr>
      </p:pic>
      <p:pic>
        <p:nvPicPr>
          <p:cNvPr id="30" name="Рисунок 29" descr="map19.gif"/>
          <p:cNvPicPr>
            <a:picLocks noChangeAspect="1"/>
          </p:cNvPicPr>
          <p:nvPr/>
        </p:nvPicPr>
        <p:blipFill>
          <a:blip r:embed="rId5" cstate="print"/>
          <a:stretch>
            <a:fillRect/>
          </a:stretch>
        </p:blipFill>
        <p:spPr>
          <a:xfrm>
            <a:off x="214282" y="0"/>
            <a:ext cx="857256" cy="1268739"/>
          </a:xfrm>
          <a:prstGeom prst="rect">
            <a:avLst/>
          </a:prstGeom>
        </p:spPr>
      </p:pic>
      <p:pic>
        <p:nvPicPr>
          <p:cNvPr id="53250" name="Picture 2" descr="http://www.transsib.ru/Photo/Bran/kr-abak0388b.jpg"/>
          <p:cNvPicPr>
            <a:picLocks noChangeAspect="1" noChangeArrowheads="1"/>
          </p:cNvPicPr>
          <p:nvPr/>
        </p:nvPicPr>
        <p:blipFill>
          <a:blip r:embed="rId6" cstate="print"/>
          <a:srcRect/>
          <a:stretch>
            <a:fillRect/>
          </a:stretch>
        </p:blipFill>
        <p:spPr bwMode="auto">
          <a:xfrm>
            <a:off x="251520" y="836712"/>
            <a:ext cx="8640960" cy="5733256"/>
          </a:xfrm>
          <a:prstGeom prst="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7"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51" presetClass="entr" presetSubtype="0" fill="hold" nodeType="afterEffect">
                                  <p:stCondLst>
                                    <p:cond delay="0"/>
                                  </p:stCondLst>
                                  <p:childTnLst>
                                    <p:set>
                                      <p:cBhvr>
                                        <p:cTn id="17" dur="1" fill="hold">
                                          <p:stCondLst>
                                            <p:cond delay="0"/>
                                          </p:stCondLst>
                                        </p:cTn>
                                        <p:tgtEl>
                                          <p:spTgt spid="53252"/>
                                        </p:tgtEl>
                                        <p:attrNameLst>
                                          <p:attrName>style.visibility</p:attrName>
                                        </p:attrNameLst>
                                      </p:cBhvr>
                                      <p:to>
                                        <p:strVal val="visible"/>
                                      </p:to>
                                    </p:set>
                                    <p:animEffect transition="in" filter="fade">
                                      <p:cBhvr>
                                        <p:cTn id="18" dur="770" decel="100000"/>
                                        <p:tgtEl>
                                          <p:spTgt spid="53252"/>
                                        </p:tgtEl>
                                      </p:cBhvr>
                                    </p:animEffect>
                                    <p:animScale>
                                      <p:cBhvr>
                                        <p:cTn id="19" dur="770" decel="100000"/>
                                        <p:tgtEl>
                                          <p:spTgt spid="53252"/>
                                        </p:tgtEl>
                                      </p:cBhvr>
                                      <p:from x="10000" y="10000"/>
                                      <p:to x="200000" y="450000"/>
                                    </p:animScale>
                                    <p:animScale>
                                      <p:cBhvr>
                                        <p:cTn id="20" dur="1230" accel="100000" fill="hold">
                                          <p:stCondLst>
                                            <p:cond delay="770"/>
                                          </p:stCondLst>
                                        </p:cTn>
                                        <p:tgtEl>
                                          <p:spTgt spid="53252"/>
                                        </p:tgtEl>
                                      </p:cBhvr>
                                      <p:from x="200000" y="450000"/>
                                      <p:to x="100000" y="100000"/>
                                    </p:animScale>
                                    <p:set>
                                      <p:cBhvr>
                                        <p:cTn id="21" dur="770" fill="hold"/>
                                        <p:tgtEl>
                                          <p:spTgt spid="53252"/>
                                        </p:tgtEl>
                                        <p:attrNameLst>
                                          <p:attrName>ppt_x</p:attrName>
                                        </p:attrNameLst>
                                      </p:cBhvr>
                                      <p:to>
                                        <p:strVal val="(0.5)"/>
                                      </p:to>
                                    </p:set>
                                    <p:anim from="(0.5)" to="(#ppt_x)" calcmode="lin" valueType="num">
                                      <p:cBhvr>
                                        <p:cTn id="22" dur="1230" accel="100000" fill="hold">
                                          <p:stCondLst>
                                            <p:cond delay="770"/>
                                          </p:stCondLst>
                                        </p:cTn>
                                        <p:tgtEl>
                                          <p:spTgt spid="53252"/>
                                        </p:tgtEl>
                                        <p:attrNameLst>
                                          <p:attrName>ppt_x</p:attrName>
                                        </p:attrNameLst>
                                      </p:cBhvr>
                                    </p:anim>
                                    <p:set>
                                      <p:cBhvr>
                                        <p:cTn id="23" dur="770" fill="hold"/>
                                        <p:tgtEl>
                                          <p:spTgt spid="53252"/>
                                        </p:tgtEl>
                                        <p:attrNameLst>
                                          <p:attrName>ppt_y</p:attrName>
                                        </p:attrNameLst>
                                      </p:cBhvr>
                                      <p:to>
                                        <p:strVal val="(#ppt_y+0.4)"/>
                                      </p:to>
                                    </p:set>
                                    <p:anim from="(#ppt_y+0.4)" to="(#ppt_y)" calcmode="lin" valueType="num">
                                      <p:cBhvr>
                                        <p:cTn id="24" dur="1230" accel="100000" fill="hold">
                                          <p:stCondLst>
                                            <p:cond delay="770"/>
                                          </p:stCondLst>
                                        </p:cTn>
                                        <p:tgtEl>
                                          <p:spTgt spid="53252"/>
                                        </p:tgtEl>
                                        <p:attrNameLst>
                                          <p:attrName>ppt_y</p:attrName>
                                        </p:attrNameLst>
                                      </p:cBhvr>
                                    </p:anim>
                                  </p:childTnLst>
                                </p:cTn>
                              </p:par>
                              <p:par>
                                <p:cTn id="25" presetID="63" presetClass="path" presetSubtype="0" accel="50000" decel="50000" fill="hold" nodeType="withEffect">
                                  <p:stCondLst>
                                    <p:cond delay="6000"/>
                                  </p:stCondLst>
                                  <p:childTnLst>
                                    <p:animMotion origin="layout" path="M 2.22222E-6 -4.62428E-6 L 1.08663 -0.0104 " pathEditMode="relative" rAng="0" ptsTypes="AA">
                                      <p:cBhvr>
                                        <p:cTn id="26" dur="2000" fill="hold"/>
                                        <p:tgtEl>
                                          <p:spTgt spid="30"/>
                                        </p:tgtEl>
                                        <p:attrNameLst>
                                          <p:attrName>ppt_x</p:attrName>
                                          <p:attrName>ppt_y</p:attrName>
                                        </p:attrNameLst>
                                      </p:cBhvr>
                                      <p:rCtr x="543" y="-5"/>
                                    </p:animMotion>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1000"/>
                                        <p:tgtEl>
                                          <p:spTgt spid="53252"/>
                                        </p:tgtEl>
                                      </p:cBhvr>
                                    </p:animEffect>
                                    <p:set>
                                      <p:cBhvr>
                                        <p:cTn id="31" dur="1" fill="hold">
                                          <p:stCondLst>
                                            <p:cond delay="999"/>
                                          </p:stCondLst>
                                        </p:cTn>
                                        <p:tgtEl>
                                          <p:spTgt spid="53252"/>
                                        </p:tgtEl>
                                        <p:attrNameLst>
                                          <p:attrName>style.visibility</p:attrName>
                                        </p:attrNameLst>
                                      </p:cBhvr>
                                      <p:to>
                                        <p:strVal val="hidden"/>
                                      </p:to>
                                    </p:set>
                                  </p:childTnLst>
                                </p:cTn>
                              </p:par>
                              <p:par>
                                <p:cTn id="32" presetID="37" presetClass="entr" presetSubtype="0" fill="hold" nodeType="withEffect">
                                  <p:stCondLst>
                                    <p:cond delay="0"/>
                                  </p:stCondLst>
                                  <p:childTnLst>
                                    <p:set>
                                      <p:cBhvr>
                                        <p:cTn id="33" dur="1" fill="hold">
                                          <p:stCondLst>
                                            <p:cond delay="0"/>
                                          </p:stCondLst>
                                        </p:cTn>
                                        <p:tgtEl>
                                          <p:spTgt spid="53254"/>
                                        </p:tgtEl>
                                        <p:attrNameLst>
                                          <p:attrName>style.visibility</p:attrName>
                                        </p:attrNameLst>
                                      </p:cBhvr>
                                      <p:to>
                                        <p:strVal val="visible"/>
                                      </p:to>
                                    </p:set>
                                    <p:animEffect transition="in" filter="fade">
                                      <p:cBhvr>
                                        <p:cTn id="34" dur="1000"/>
                                        <p:tgtEl>
                                          <p:spTgt spid="53254"/>
                                        </p:tgtEl>
                                      </p:cBhvr>
                                    </p:animEffect>
                                    <p:anim calcmode="lin" valueType="num">
                                      <p:cBhvr>
                                        <p:cTn id="35" dur="1000" fill="hold"/>
                                        <p:tgtEl>
                                          <p:spTgt spid="53254"/>
                                        </p:tgtEl>
                                        <p:attrNameLst>
                                          <p:attrName>ppt_x</p:attrName>
                                        </p:attrNameLst>
                                      </p:cBhvr>
                                      <p:tavLst>
                                        <p:tav tm="0">
                                          <p:val>
                                            <p:strVal val="#ppt_x"/>
                                          </p:val>
                                        </p:tav>
                                        <p:tav tm="100000">
                                          <p:val>
                                            <p:strVal val="#ppt_x"/>
                                          </p:val>
                                        </p:tav>
                                      </p:tavLst>
                                    </p:anim>
                                    <p:anim calcmode="lin" valueType="num">
                                      <p:cBhvr>
                                        <p:cTn id="36" dur="900" decel="100000" fill="hold"/>
                                        <p:tgtEl>
                                          <p:spTgt spid="5325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325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5" presetClass="exit" presetSubtype="0" fill="hold" nodeType="clickEffect">
                                  <p:stCondLst>
                                    <p:cond delay="0"/>
                                  </p:stCondLst>
                                  <p:childTnLst>
                                    <p:anim calcmode="lin" valueType="num">
                                      <p:cBhvr>
                                        <p:cTn id="41" dur="1000"/>
                                        <p:tgtEl>
                                          <p:spTgt spid="53254"/>
                                        </p:tgtEl>
                                        <p:attrNameLst>
                                          <p:attrName>ppt_w</p:attrName>
                                        </p:attrNameLst>
                                      </p:cBhvr>
                                      <p:tavLst>
                                        <p:tav tm="0">
                                          <p:val>
                                            <p:strVal val="ppt_w"/>
                                          </p:val>
                                        </p:tav>
                                        <p:tav tm="100000">
                                          <p:val>
                                            <p:strVal val="ppt_w*0.70"/>
                                          </p:val>
                                        </p:tav>
                                      </p:tavLst>
                                    </p:anim>
                                    <p:anim calcmode="lin" valueType="num">
                                      <p:cBhvr>
                                        <p:cTn id="42" dur="1000"/>
                                        <p:tgtEl>
                                          <p:spTgt spid="53254"/>
                                        </p:tgtEl>
                                        <p:attrNameLst>
                                          <p:attrName>ppt_h</p:attrName>
                                        </p:attrNameLst>
                                      </p:cBhvr>
                                      <p:tavLst>
                                        <p:tav tm="0">
                                          <p:val>
                                            <p:strVal val="ppt_h"/>
                                          </p:val>
                                        </p:tav>
                                        <p:tav tm="100000">
                                          <p:val>
                                            <p:strVal val="ppt_h"/>
                                          </p:val>
                                        </p:tav>
                                      </p:tavLst>
                                    </p:anim>
                                    <p:animEffect transition="out" filter="fade">
                                      <p:cBhvr>
                                        <p:cTn id="43" dur="1000"/>
                                        <p:tgtEl>
                                          <p:spTgt spid="53254"/>
                                        </p:tgtEl>
                                      </p:cBhvr>
                                    </p:animEffect>
                                    <p:set>
                                      <p:cBhvr>
                                        <p:cTn id="44" dur="1" fill="hold">
                                          <p:stCondLst>
                                            <p:cond delay="999"/>
                                          </p:stCondLst>
                                        </p:cTn>
                                        <p:tgtEl>
                                          <p:spTgt spid="53254"/>
                                        </p:tgtEl>
                                        <p:attrNameLst>
                                          <p:attrName>style.visibility</p:attrName>
                                        </p:attrNameLst>
                                      </p:cBhvr>
                                      <p:to>
                                        <p:strVal val="hidden"/>
                                      </p:to>
                                    </p:set>
                                  </p:childTnLst>
                                </p:cTn>
                              </p:par>
                              <p:par>
                                <p:cTn id="45" presetID="18" presetClass="entr" presetSubtype="12" fill="hold" nodeType="withEffect">
                                  <p:stCondLst>
                                    <p:cond delay="0"/>
                                  </p:stCondLst>
                                  <p:childTnLst>
                                    <p:set>
                                      <p:cBhvr>
                                        <p:cTn id="46" dur="1" fill="hold">
                                          <p:stCondLst>
                                            <p:cond delay="0"/>
                                          </p:stCondLst>
                                        </p:cTn>
                                        <p:tgtEl>
                                          <p:spTgt spid="53250"/>
                                        </p:tgtEl>
                                        <p:attrNameLst>
                                          <p:attrName>style.visibility</p:attrName>
                                        </p:attrNameLst>
                                      </p:cBhvr>
                                      <p:to>
                                        <p:strVal val="visible"/>
                                      </p:to>
                                    </p:set>
                                    <p:animEffect transition="in" filter="strips(downLeft)">
                                      <p:cBhvr>
                                        <p:cTn id="47" dur="1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rkorkin.users.photofile.ru/photo/serkorkin/2649515/xlarge/50537520.jpg"/>
          <p:cNvPicPr>
            <a:picLocks noChangeAspect="1" noChangeArrowheads="1"/>
          </p:cNvPicPr>
          <p:nvPr/>
        </p:nvPicPr>
        <p:blipFill>
          <a:blip r:embed="rId3" cstate="print"/>
          <a:srcRect/>
          <a:stretch>
            <a:fillRect/>
          </a:stretch>
        </p:blipFill>
        <p:spPr bwMode="auto">
          <a:xfrm>
            <a:off x="251520" y="0"/>
            <a:ext cx="8704681" cy="6597352"/>
          </a:xfrm>
          <a:prstGeom prst="rect">
            <a:avLst/>
          </a:prstGeom>
          <a:noFill/>
        </p:spPr>
      </p:pic>
      <p:sp>
        <p:nvSpPr>
          <p:cNvPr id="6145" name="Rectangle 1"/>
          <p:cNvSpPr>
            <a:spLocks noChangeArrowheads="1"/>
          </p:cNvSpPr>
          <p:nvPr/>
        </p:nvSpPr>
        <p:spPr bwMode="auto">
          <a:xfrm>
            <a:off x="323528" y="708665"/>
            <a:ext cx="8501122"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ru-RU" sz="4000" b="1" i="0"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rPr>
              <a:t>Большой </a:t>
            </a:r>
            <a:r>
              <a:rPr kumimoji="0" lang="ru-RU" sz="4000" b="1" i="0" u="none" strike="noStrike" cap="none" normalizeH="0" baseline="0" dirty="0" err="1" smtClean="0">
                <a:ln>
                  <a:noFill/>
                </a:ln>
                <a:effectLst>
                  <a:outerShdw blurRad="38100" dist="38100" dir="2700000" algn="tl">
                    <a:srgbClr val="000000">
                      <a:alpha val="43137"/>
                    </a:srgbClr>
                  </a:outerShdw>
                </a:effectLst>
                <a:latin typeface="Arial" pitchFamily="34" charset="0"/>
                <a:ea typeface="Times New Roman" pitchFamily="18" charset="0"/>
              </a:rPr>
              <a:t>Салбыкский</a:t>
            </a:r>
            <a:r>
              <a:rPr kumimoji="0" lang="ru-RU" sz="4000" b="1" i="0"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rPr>
              <a:t> курган </a:t>
            </a:r>
            <a:endParaRPr lang="ru-RU" sz="4000" b="1" dirty="0" smtClean="0">
              <a:effectLst>
                <a:outerShdw blurRad="38100" dist="38100" dir="2700000" algn="tl">
                  <a:srgbClr val="000000">
                    <a:alpha val="43137"/>
                  </a:srgbClr>
                </a:outerShdw>
              </a:effectLst>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pic>
        <p:nvPicPr>
          <p:cNvPr id="10242" name="Picture 2" descr="http://data.photo.sibnet.ru/upload/imggreat/130952916863.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95536" y="0"/>
            <a:ext cx="8229600" cy="868346"/>
          </a:xfrm>
        </p:spPr>
        <p:txBody>
          <a:bodyPr/>
          <a:lstStyle/>
          <a:p>
            <a:r>
              <a:rPr lang="ru-RU" b="1" dirty="0" err="1" smtClean="0">
                <a:effectLst>
                  <a:outerShdw blurRad="38100" dist="38100" dir="2700000" algn="tl">
                    <a:srgbClr val="000000">
                      <a:alpha val="43137"/>
                    </a:srgbClr>
                  </a:outerShdw>
                </a:effectLst>
              </a:rPr>
              <a:t>Бейский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2" presetClass="entr" presetSubtype="0" fill="hold" grpId="0" nodeType="withEffect">
                                  <p:stCondLst>
                                    <p:cond delay="0"/>
                                  </p:stCondLst>
                                  <p:childTnLst>
                                    <p:set>
                                      <p:cBhvr>
                                        <p:cTn id="12" dur="1" fill="hold">
                                          <p:stCondLst>
                                            <p:cond delay="0"/>
                                          </p:stCondLst>
                                        </p:cTn>
                                        <p:tgtEl>
                                          <p:spTgt spid="6145"/>
                                        </p:tgtEl>
                                        <p:attrNameLst>
                                          <p:attrName>style.visibility</p:attrName>
                                        </p:attrNameLst>
                                      </p:cBhvr>
                                      <p:to>
                                        <p:strVal val="visible"/>
                                      </p:to>
                                    </p:set>
                                    <p:animScale>
                                      <p:cBhvr>
                                        <p:cTn id="13" dur="1000" decel="50000" fill="hold">
                                          <p:stCondLst>
                                            <p:cond delay="0"/>
                                          </p:stCondLst>
                                        </p:cTn>
                                        <p:tgtEl>
                                          <p:spTgt spid="61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145"/>
                                        </p:tgtEl>
                                        <p:attrNameLst>
                                          <p:attrName>ppt_x</p:attrName>
                                          <p:attrName>ppt_y</p:attrName>
                                        </p:attrNameLst>
                                      </p:cBhvr>
                                    </p:animMotion>
                                    <p:animEffect transition="in" filter="fade">
                                      <p:cBhvr>
                                        <p:cTn id="15" dur="1000"/>
                                        <p:tgtEl>
                                          <p:spTgt spid="6145"/>
                                        </p:tgtEl>
                                      </p:cBhvr>
                                    </p:animEffect>
                                  </p:childTnLst>
                                </p:cTn>
                              </p:par>
                              <p:par>
                                <p:cTn id="16" presetID="18" presetClass="entr" presetSubtype="12"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strips(downLeft)">
                                      <p:cBhvr>
                                        <p:cTn id="18" dur="1000"/>
                                        <p:tgtEl>
                                          <p:spTgt spid="133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0242"/>
                                        </p:tgtEl>
                                        <p:attrNameLst>
                                          <p:attrName>style.visibility</p:attrName>
                                        </p:attrNameLst>
                                      </p:cBhvr>
                                      <p:to>
                                        <p:strVal val="visible"/>
                                      </p:to>
                                    </p:set>
                                    <p:anim calcmode="lin" valueType="num">
                                      <p:cBhvr>
                                        <p:cTn id="23" dur="1000" fill="hold"/>
                                        <p:tgtEl>
                                          <p:spTgt spid="10242"/>
                                        </p:tgtEl>
                                        <p:attrNameLst>
                                          <p:attrName>ppt_w</p:attrName>
                                        </p:attrNameLst>
                                      </p:cBhvr>
                                      <p:tavLst>
                                        <p:tav tm="0">
                                          <p:val>
                                            <p:fltVal val="0"/>
                                          </p:val>
                                        </p:tav>
                                        <p:tav tm="100000">
                                          <p:val>
                                            <p:strVal val="#ppt_w"/>
                                          </p:val>
                                        </p:tav>
                                      </p:tavLst>
                                    </p:anim>
                                    <p:anim calcmode="lin" valueType="num">
                                      <p:cBhvr>
                                        <p:cTn id="24" dur="1000" fill="hold"/>
                                        <p:tgtEl>
                                          <p:spTgt spid="10242"/>
                                        </p:tgtEl>
                                        <p:attrNameLst>
                                          <p:attrName>ppt_h</p:attrName>
                                        </p:attrNameLst>
                                      </p:cBhvr>
                                      <p:tavLst>
                                        <p:tav tm="0">
                                          <p:val>
                                            <p:fltVal val="0"/>
                                          </p:val>
                                        </p:tav>
                                        <p:tav tm="100000">
                                          <p:val>
                                            <p:strVal val="#ppt_h"/>
                                          </p:val>
                                        </p:tav>
                                      </p:tavLst>
                                    </p:anim>
                                    <p:anim calcmode="lin" valueType="num">
                                      <p:cBhvr>
                                        <p:cTn id="25" dur="1000" fill="hold"/>
                                        <p:tgtEl>
                                          <p:spTgt spid="10242"/>
                                        </p:tgtEl>
                                        <p:attrNameLst>
                                          <p:attrName>style.rotation</p:attrName>
                                        </p:attrNameLst>
                                      </p:cBhvr>
                                      <p:tavLst>
                                        <p:tav tm="0">
                                          <p:val>
                                            <p:fltVal val="90"/>
                                          </p:val>
                                        </p:tav>
                                        <p:tav tm="100000">
                                          <p:val>
                                            <p:fltVal val="0"/>
                                          </p:val>
                                        </p:tav>
                                      </p:tavLst>
                                    </p:anim>
                                    <p:animEffect transition="in" filter="fade">
                                      <p:cBhvr>
                                        <p:cTn id="26"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fontScale="90000"/>
          </a:bodyPr>
          <a:lstStyle/>
          <a:p>
            <a:r>
              <a:rPr lang="ru-RU" sz="4900" b="1" dirty="0" err="1" smtClean="0">
                <a:effectLst>
                  <a:outerShdw blurRad="38100" dist="38100" dir="2700000" algn="tl">
                    <a:srgbClr val="000000">
                      <a:alpha val="43137"/>
                    </a:srgbClr>
                  </a:outerShdw>
                </a:effectLst>
              </a:rPr>
              <a:t>Полтаковский</a:t>
            </a:r>
            <a:r>
              <a:rPr lang="ru-RU" sz="4900" b="1" dirty="0" smtClean="0">
                <a:effectLst>
                  <a:outerShdw blurRad="38100" dist="38100" dir="2700000" algn="tl">
                    <a:srgbClr val="000000">
                      <a:alpha val="43137"/>
                    </a:srgbClr>
                  </a:outerShdw>
                </a:effectLst>
              </a:rPr>
              <a:t> </a:t>
            </a:r>
            <a:r>
              <a:rPr lang="ru-RU" sz="4900" b="1" dirty="0" err="1" smtClean="0">
                <a:effectLst>
                  <a:outerShdw blurRad="38100" dist="38100" dir="2700000" algn="tl">
                    <a:srgbClr val="000000">
                      <a:alpha val="43137"/>
                    </a:srgbClr>
                  </a:outerShdw>
                </a:effectLst>
              </a:rPr>
              <a:t>стеллариум</a:t>
            </a:r>
            <a:r>
              <a:rPr lang="ru-RU" sz="4900" b="1" dirty="0" smtClean="0">
                <a:effectLst>
                  <a:outerShdw blurRad="38100" dist="38100" dir="2700000" algn="tl">
                    <a:srgbClr val="000000">
                      <a:alpha val="43137"/>
                    </a:srgbClr>
                  </a:outerShdw>
                </a:effectLst>
              </a:rPr>
              <a:t> </a:t>
            </a:r>
            <a:r>
              <a:rPr lang="ru-RU" dirty="0" smtClean="0"/>
              <a:t/>
            </a:r>
            <a:br>
              <a:rPr lang="ru-RU" dirty="0" smtClean="0"/>
            </a:br>
            <a:r>
              <a:rPr lang="ru-RU" sz="3600" b="1" dirty="0" smtClean="0"/>
              <a:t>музей под открытым небом</a:t>
            </a:r>
            <a:endParaRPr lang="ru-RU" sz="3600" b="1" dirty="0"/>
          </a:p>
        </p:txBody>
      </p:sp>
      <p:pic>
        <p:nvPicPr>
          <p:cNvPr id="3" name="Рисунок 2" descr="poltakov00001"/>
          <p:cNvPicPr/>
          <p:nvPr/>
        </p:nvPicPr>
        <p:blipFill>
          <a:blip r:embed="rId3" cstate="print"/>
          <a:srcRect/>
          <a:stretch>
            <a:fillRect/>
          </a:stretch>
        </p:blipFill>
        <p:spPr bwMode="auto">
          <a:xfrm>
            <a:off x="323528" y="1556792"/>
            <a:ext cx="8568952" cy="5112568"/>
          </a:xfrm>
          <a:prstGeom prst="rect">
            <a:avLst/>
          </a:prstGeom>
          <a:noFill/>
          <a:ln w="9525">
            <a:noFill/>
            <a:miter lim="800000"/>
            <a:headEnd/>
            <a:tailEnd/>
          </a:ln>
        </p:spPr>
      </p:pic>
      <p:pic>
        <p:nvPicPr>
          <p:cNvPr id="4" name="Рисунок 3" descr="http://khakassia.travel/media/2015/06/ust-sos.gif"/>
          <p:cNvPicPr/>
          <p:nvPr/>
        </p:nvPicPr>
        <p:blipFill>
          <a:blip r:embed="rId4" cstate="print"/>
          <a:srcRect/>
          <a:stretch>
            <a:fillRect/>
          </a:stretch>
        </p:blipFill>
        <p:spPr bwMode="auto">
          <a:xfrm>
            <a:off x="179512" y="980728"/>
            <a:ext cx="8784976" cy="5688632"/>
          </a:xfrm>
          <a:prstGeom prst="rect">
            <a:avLst/>
          </a:prstGeom>
          <a:noFill/>
          <a:ln w="9525">
            <a:noFill/>
            <a:miter lim="800000"/>
            <a:headEnd/>
            <a:tailEnd/>
          </a:ln>
        </p:spPr>
      </p:pic>
      <p:sp>
        <p:nvSpPr>
          <p:cNvPr id="5" name="Заголовок 1"/>
          <p:cNvSpPr txBox="1">
            <a:spLocks/>
          </p:cNvSpPr>
          <p:nvPr/>
        </p:nvSpPr>
        <p:spPr>
          <a:xfrm>
            <a:off x="323528" y="0"/>
            <a:ext cx="8229600" cy="1143000"/>
          </a:xfrm>
          <a:prstGeom prst="rect">
            <a:avLst/>
          </a:prstGeom>
        </p:spPr>
        <p:txBody>
          <a:bodyPr vert="horz" lIns="91440" tIns="45720" rIns="91440" bIns="45720" rtlCol="0" anchor="ctr">
            <a:normAutofit fontScale="97500"/>
          </a:bodyPr>
          <a:lstStyle/>
          <a:p>
            <a:pPr lvl="0" algn="ctr">
              <a:spcBef>
                <a:spcPct val="0"/>
              </a:spcBef>
            </a:pPr>
            <a:r>
              <a:rPr lang="ru-RU" sz="4400" b="1" dirty="0" err="1" smtClean="0">
                <a:effectLst>
                  <a:outerShdw blurRad="38100" dist="38100" dir="2700000" algn="tl">
                    <a:srgbClr val="000000">
                      <a:alpha val="43137"/>
                    </a:srgbClr>
                  </a:outerShdw>
                </a:effectLst>
              </a:rPr>
              <a:t>Хуртуях</a:t>
            </a:r>
            <a:r>
              <a:rPr lang="ru-RU" sz="4400" b="1" dirty="0" smtClean="0">
                <a:effectLst>
                  <a:outerShdw blurRad="38100" dist="38100" dir="2700000" algn="tl">
                    <a:srgbClr val="000000">
                      <a:alpha val="43137"/>
                    </a:srgbClr>
                  </a:outerShdw>
                </a:effectLst>
              </a:rPr>
              <a:t> </a:t>
            </a:r>
            <a:r>
              <a:rPr lang="ru-RU" sz="4400" b="1" dirty="0" err="1" smtClean="0">
                <a:effectLst>
                  <a:outerShdw blurRad="38100" dist="38100" dir="2700000" algn="tl">
                    <a:srgbClr val="000000">
                      <a:alpha val="43137"/>
                    </a:srgbClr>
                  </a:outerShdw>
                </a:effectLst>
              </a:rPr>
              <a:t>тас</a:t>
            </a:r>
            <a:r>
              <a:rPr lang="ru-RU" sz="4400" b="1" dirty="0" smtClean="0">
                <a:effectLst>
                  <a:outerShdw blurRad="38100" dist="38100" dir="2700000" algn="tl">
                    <a:srgbClr val="000000">
                      <a:alpha val="43137"/>
                    </a:srgbClr>
                  </a:outerShdw>
                </a:effectLst>
              </a:rPr>
              <a:t> </a:t>
            </a:r>
            <a:r>
              <a:rPr lang="ru-RU" sz="4400" b="1" dirty="0" err="1" smtClean="0">
                <a:effectLst>
                  <a:outerShdw blurRad="38100" dist="38100" dir="2700000" algn="tl">
                    <a:srgbClr val="000000">
                      <a:alpha val="43137"/>
                    </a:srgbClr>
                  </a:outerShdw>
                </a:effectLst>
              </a:rPr>
              <a:t>Палазы</a:t>
            </a:r>
            <a:endParaRPr kumimoji="0" lang="ru-RU" sz="4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pic>
        <p:nvPicPr>
          <p:cNvPr id="6" name="Рисунок 5" descr="poltakov00007"/>
          <p:cNvPicPr/>
          <p:nvPr/>
        </p:nvPicPr>
        <p:blipFill>
          <a:blip r:embed="rId5" cstate="print"/>
          <a:srcRect/>
          <a:stretch>
            <a:fillRect/>
          </a:stretch>
        </p:blipFill>
        <p:spPr bwMode="auto">
          <a:xfrm>
            <a:off x="179512" y="404664"/>
            <a:ext cx="8784976" cy="619268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xit" presetSubtype="12" fill="hold" nodeType="clickEffect">
                                  <p:stCondLst>
                                    <p:cond delay="0"/>
                                  </p:stCondLst>
                                  <p:childTnLst>
                                    <p:animEffect transition="out" filter="strips(downLeft)">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par>
                                <p:cTn id="19" presetID="55" presetClass="exit" presetSubtype="0" fill="hold" grpId="1" nodeType="withEffect">
                                  <p:stCondLst>
                                    <p:cond delay="0"/>
                                  </p:stCondLst>
                                  <p:childTnLst>
                                    <p:anim calcmode="lin" valueType="num">
                                      <p:cBhvr>
                                        <p:cTn id="20" dur="1000"/>
                                        <p:tgtEl>
                                          <p:spTgt spid="2"/>
                                        </p:tgtEl>
                                        <p:attrNameLst>
                                          <p:attrName>ppt_w</p:attrName>
                                        </p:attrNameLst>
                                      </p:cBhvr>
                                      <p:tavLst>
                                        <p:tav tm="0">
                                          <p:val>
                                            <p:strVal val="ppt_w"/>
                                          </p:val>
                                        </p:tav>
                                        <p:tav tm="100000">
                                          <p:val>
                                            <p:strVal val="ppt_w*0.70"/>
                                          </p:val>
                                        </p:tav>
                                      </p:tavLst>
                                    </p:anim>
                                    <p:anim calcmode="lin" valueType="num">
                                      <p:cBhvr>
                                        <p:cTn id="21" dur="1000"/>
                                        <p:tgtEl>
                                          <p:spTgt spid="2"/>
                                        </p:tgtEl>
                                        <p:attrNameLst>
                                          <p:attrName>ppt_h</p:attrName>
                                        </p:attrNameLst>
                                      </p:cBhvr>
                                      <p:tavLst>
                                        <p:tav tm="0">
                                          <p:val>
                                            <p:strVal val="ppt_h"/>
                                          </p:val>
                                        </p:tav>
                                        <p:tav tm="100000">
                                          <p:val>
                                            <p:strVal val="ppt_h"/>
                                          </p:val>
                                        </p:tav>
                                      </p:tavLst>
                                    </p:anim>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par>
                                <p:cTn id="24" presetID="31" presetClass="entr" presetSubtype="0" fill="hold" grpId="0" nodeType="withEffect">
                                  <p:stCondLst>
                                    <p:cond delay="0"/>
                                  </p:stCondLst>
                                  <p:iterate type="lt">
                                    <p:tmPct val="5000"/>
                                  </p:iterate>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3"/>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37" fill="hold" nodeType="clickEffect">
                                  <p:stCondLst>
                                    <p:cond delay="0"/>
                                  </p:stCondLst>
                                  <p:childTnLst>
                                    <p:animEffect transition="out" filter="barn(outVertical)">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par>
                                <p:cTn id="40" presetID="29" presetClass="exit" presetSubtype="0" fill="hold" grpId="1" nodeType="withEffect">
                                  <p:stCondLst>
                                    <p:cond delay="0"/>
                                  </p:stCondLst>
                                  <p:iterate type="lt">
                                    <p:tmPct val="0"/>
                                  </p:iterate>
                                  <p:childTnLst>
                                    <p:anim calcmode="lin" valueType="num">
                                      <p:cBhvr>
                                        <p:cTn id="41" dur="1000"/>
                                        <p:tgtEl>
                                          <p:spTgt spid="5"/>
                                        </p:tgtEl>
                                        <p:attrNameLst>
                                          <p:attrName>ppt_x</p:attrName>
                                        </p:attrNameLst>
                                      </p:cBhvr>
                                      <p:tavLst>
                                        <p:tav tm="0">
                                          <p:val>
                                            <p:strVal val="ppt_x"/>
                                          </p:val>
                                        </p:tav>
                                        <p:tav tm="100000">
                                          <p:val>
                                            <p:strVal val="ppt_x-.2"/>
                                          </p:val>
                                        </p:tav>
                                      </p:tavLst>
                                    </p:anim>
                                    <p:anim calcmode="lin" valueType="num">
                                      <p:cBhvr>
                                        <p:cTn id="42" dur="1000"/>
                                        <p:tgtEl>
                                          <p:spTgt spid="5"/>
                                        </p:tgtEl>
                                        <p:attrNameLst>
                                          <p:attrName>ppt_y</p:attrName>
                                        </p:attrNameLst>
                                      </p:cBhvr>
                                      <p:tavLst>
                                        <p:tav tm="0">
                                          <p:val>
                                            <p:strVal val="ppt_y"/>
                                          </p:val>
                                        </p:tav>
                                        <p:tav tm="100000">
                                          <p:val>
                                            <p:strVal val="ppt_y"/>
                                          </p:val>
                                        </p:tav>
                                      </p:tavLst>
                                    </p:anim>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37"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900" decel="100000" fill="hold"/>
                                        <p:tgtEl>
                                          <p:spTgt spid="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ashural.ru/Mesta/itkul/oi06.jpg"/>
          <p:cNvPicPr>
            <a:picLocks noChangeAspect="1" noChangeArrowheads="1"/>
          </p:cNvPicPr>
          <p:nvPr/>
        </p:nvPicPr>
        <p:blipFill>
          <a:blip r:embed="rId3" cstate="print"/>
          <a:srcRect/>
          <a:stretch>
            <a:fillRect/>
          </a:stretch>
        </p:blipFill>
        <p:spPr bwMode="auto">
          <a:xfrm>
            <a:off x="251520" y="260648"/>
            <a:ext cx="8712968" cy="6458483"/>
          </a:xfrm>
          <a:prstGeom prst="rect">
            <a:avLst/>
          </a:prstGeom>
          <a:noFill/>
        </p:spPr>
      </p:pic>
      <p:sp>
        <p:nvSpPr>
          <p:cNvPr id="5" name="Текст 4"/>
          <p:cNvSpPr>
            <a:spLocks noGrp="1"/>
          </p:cNvSpPr>
          <p:nvPr>
            <p:ph type="body" idx="1"/>
          </p:nvPr>
        </p:nvSpPr>
        <p:spPr>
          <a:xfrm>
            <a:off x="611560" y="260648"/>
            <a:ext cx="7772400" cy="980728"/>
          </a:xfrm>
        </p:spPr>
        <p:txBody>
          <a:bodyPr>
            <a:normAutofit/>
          </a:bodyPr>
          <a:lstStyle/>
          <a:p>
            <a:pPr lvl="0" algn="ctr"/>
            <a:r>
              <a:rPr lang="ru-RU" sz="3600" b="1" dirty="0" smtClean="0">
                <a:solidFill>
                  <a:schemeClr val="tx1"/>
                </a:solidFill>
                <a:effectLst>
                  <a:outerShdw blurRad="38100" dist="38100" dir="2700000" algn="tl">
                    <a:srgbClr val="000000">
                      <a:alpha val="43137"/>
                    </a:srgbClr>
                  </a:outerShdw>
                </a:effectLst>
                <a:latin typeface="Roboto Condensed"/>
                <a:ea typeface="Times New Roman" pitchFamily="18" charset="0"/>
                <a:cs typeface="Times New Roman" pitchFamily="18" charset="0"/>
              </a:rPr>
              <a:t>Участок заповедника </a:t>
            </a:r>
            <a:r>
              <a:rPr lang="ru-RU" sz="3600" b="1" dirty="0" err="1" smtClean="0">
                <a:solidFill>
                  <a:schemeClr val="tx1"/>
                </a:solidFill>
                <a:effectLst>
                  <a:outerShdw blurRad="38100" dist="38100" dir="2700000" algn="tl">
                    <a:srgbClr val="000000">
                      <a:alpha val="43137"/>
                    </a:srgbClr>
                  </a:outerShdw>
                </a:effectLst>
                <a:latin typeface="Roboto Condensed"/>
                <a:ea typeface="Times New Roman" pitchFamily="18" charset="0"/>
                <a:cs typeface="Times New Roman" pitchFamily="18" charset="0"/>
              </a:rPr>
              <a:t>Хакаский</a:t>
            </a:r>
            <a:endParaRPr lang="ru-RU" sz="3600" b="1" dirty="0" smtClean="0">
              <a:solidFill>
                <a:schemeClr val="tx1"/>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endParaRPr>
          </a:p>
          <a:p>
            <a:endParaRPr lang="ru-RU" dirty="0"/>
          </a:p>
        </p:txBody>
      </p:sp>
      <p:sp>
        <p:nvSpPr>
          <p:cNvPr id="4" name="Заголовок 3"/>
          <p:cNvSpPr>
            <a:spLocks noGrp="1"/>
          </p:cNvSpPr>
          <p:nvPr>
            <p:ph type="title"/>
          </p:nvPr>
        </p:nvSpPr>
        <p:spPr>
          <a:xfrm>
            <a:off x="323528" y="764704"/>
            <a:ext cx="7772400" cy="622992"/>
          </a:xfrm>
        </p:spPr>
        <p:txBody>
          <a:bodyPr>
            <a:noAutofit/>
          </a:bodyPr>
          <a:lstStyle/>
          <a:p>
            <a:pPr lvl="0" algn="ctr" eaLnBrk="0" fontAlgn="base" hangingPunct="0">
              <a:spcAft>
                <a:spcPct val="0"/>
              </a:spcAft>
            </a:pPr>
            <a:r>
              <a:rPr lang="ru-RU" cap="none" dirty="0" smtClean="0">
                <a:effectLst>
                  <a:outerShdw blurRad="38100" dist="38100" dir="2700000" algn="tl">
                    <a:srgbClr val="000000">
                      <a:alpha val="43137"/>
                    </a:srgbClr>
                  </a:outerShdw>
                </a:effectLst>
                <a:ea typeface="Times New Roman" pitchFamily="18" charset="0"/>
              </a:rPr>
              <a:t>озеро Иткуль </a:t>
            </a:r>
            <a:endParaRPr lang="ru-RU" dirty="0">
              <a:effectLst>
                <a:outerShdw blurRad="38100" dist="38100" dir="2700000" algn="tl">
                  <a:srgbClr val="000000">
                    <a:alpha val="43137"/>
                  </a:srgbClr>
                </a:outerShdw>
              </a:effectLst>
            </a:endParaRPr>
          </a:p>
        </p:txBody>
      </p:sp>
      <p:sp>
        <p:nvSpPr>
          <p:cNvPr id="2" name="Текст 4">
            <a:hlinkClick r:id="rId4" action="ppaction://hlinksldjump"/>
          </p:cNvPr>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в</a:t>
            </a: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4"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trips(downRight)">
                                      <p:cBhvr>
                                        <p:cTn id="7" dur="2000"/>
                                        <p:tgtEl>
                                          <p:spTgt spid="11266"/>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Scale>
                                      <p:cBhvr>
                                        <p:cTn id="10" dur="2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2000" decel="50000" fill="hold">
                                          <p:stCondLst>
                                            <p:cond delay="0"/>
                                          </p:stCondLst>
                                        </p:cTn>
                                        <p:tgtEl>
                                          <p:spTgt spid="5">
                                            <p:txEl>
                                              <p:pRg st="0" end="0"/>
                                            </p:txEl>
                                          </p:spTgt>
                                        </p:tgtEl>
                                        <p:attrNameLst>
                                          <p:attrName>ppt_x</p:attrName>
                                          <p:attrName>ppt_y</p:attrName>
                                        </p:attrNameLst>
                                      </p:cBhvr>
                                    </p:animMotion>
                                    <p:animEffect transition="in" filter="fade">
                                      <p:cBhvr>
                                        <p:cTn id="12" dur="2000"/>
                                        <p:tgtEl>
                                          <p:spTgt spid="5">
                                            <p:txEl>
                                              <p:pRg st="0" end="0"/>
                                            </p:txEl>
                                          </p:spTgt>
                                        </p:tgtEl>
                                      </p:cBhvr>
                                    </p:animEffect>
                                  </p:childTnLst>
                                </p:cTn>
                              </p:par>
                            </p:childTnLst>
                          </p:cTn>
                        </p:par>
                        <p:par>
                          <p:cTn id="13" fill="hold">
                            <p:stCondLst>
                              <p:cond delay="2000"/>
                            </p:stCondLst>
                            <p:childTnLst>
                              <p:par>
                                <p:cTn id="14" presetID="5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par>
                          <p:cTn id="19" fill="hold">
                            <p:stCondLst>
                              <p:cond delay="3000"/>
                            </p:stCondLst>
                            <p:childTnLst>
                              <p:par>
                                <p:cTn id="20" presetID="31" presetClass="entr" presetSubtype="0" fill="hold" grpId="0" nodeType="afterEffect">
                                  <p:stCondLst>
                                    <p:cond delay="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0"/>
            <a:ext cx="8229600" cy="642918"/>
          </a:xfrm>
        </p:spPr>
        <p:txBody>
          <a:bodyPr>
            <a:normAutofit fontScale="90000"/>
          </a:bodyPr>
          <a:lstStyle/>
          <a:p>
            <a:r>
              <a:rPr lang="ru-RU" b="1" dirty="0" err="1" smtClean="0">
                <a:effectLst>
                  <a:outerShdw blurRad="38100" dist="38100" dir="2700000" algn="tl">
                    <a:srgbClr val="000000">
                      <a:alpha val="43137"/>
                    </a:srgbClr>
                  </a:outerShdw>
                </a:effectLst>
              </a:rPr>
              <a:t>Таштыпский</a:t>
            </a:r>
            <a:r>
              <a:rPr lang="ru-RU" b="1" dirty="0" smtClean="0">
                <a:effectLst>
                  <a:outerShdw blurRad="38100" dist="38100" dir="2700000" algn="tl">
                    <a:srgbClr val="000000">
                      <a:alpha val="43137"/>
                    </a:srgbClr>
                  </a:outerShdw>
                </a:effectLst>
              </a:rPr>
              <a:t> район</a:t>
            </a:r>
            <a:endParaRPr lang="ru-RU" b="1" dirty="0">
              <a:effectLst>
                <a:outerShdw blurRad="38100" dist="38100" dir="2700000" algn="tl">
                  <a:srgbClr val="000000">
                    <a:alpha val="43137"/>
                  </a:srgbClr>
                </a:outerShdw>
              </a:effectLst>
            </a:endParaRPr>
          </a:p>
        </p:txBody>
      </p:sp>
      <p:pic>
        <p:nvPicPr>
          <p:cNvPr id="5" name="Рисунок 4" descr="http://3.bp.blogspot.com/-suBpK4EiYUY/VT7JChhVCBI/AAAAAAAAJf8/XEBpKyApfmc/s1600/14_Khakassia-Maloarbatskay-pisanica-suvenir.JPG"/>
          <p:cNvPicPr/>
          <p:nvPr/>
        </p:nvPicPr>
        <p:blipFill>
          <a:blip r:embed="rId3" cstate="print"/>
          <a:srcRect/>
          <a:stretch>
            <a:fillRect/>
          </a:stretch>
        </p:blipFill>
        <p:spPr bwMode="auto">
          <a:xfrm>
            <a:off x="323528" y="1124744"/>
            <a:ext cx="8640960" cy="5256584"/>
          </a:xfrm>
          <a:prstGeom prst="rect">
            <a:avLst/>
          </a:prstGeom>
          <a:noFill/>
          <a:ln w="9525">
            <a:noFill/>
            <a:miter lim="800000"/>
            <a:headEnd/>
            <a:tailEnd/>
          </a:ln>
        </p:spPr>
      </p:pic>
      <p:sp>
        <p:nvSpPr>
          <p:cNvPr id="4097" name="Rectangle 1"/>
          <p:cNvSpPr>
            <a:spLocks noChangeArrowheads="1"/>
          </p:cNvSpPr>
          <p:nvPr/>
        </p:nvSpPr>
        <p:spPr bwMode="auto">
          <a:xfrm>
            <a:off x="0" y="47667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2563" marR="0" lvl="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effectLst>
                  <a:outerShdw blurRad="38100" dist="38100" dir="2700000" algn="tl">
                    <a:srgbClr val="000000">
                      <a:alpha val="43137"/>
                    </a:srgbClr>
                  </a:outerShdw>
                </a:effectLst>
                <a:ea typeface="Times New Roman" pitchFamily="18" charset="0"/>
                <a:cs typeface="Times New Roman" pitchFamily="18" charset="0"/>
              </a:rPr>
              <a:t>Музей-заповедник «</a:t>
            </a:r>
            <a:r>
              <a:rPr kumimoji="0" lang="ru-RU" sz="3200" b="1" i="0" u="none" strike="noStrike" cap="none" normalizeH="0" baseline="0" dirty="0" err="1" smtClean="0">
                <a:ln>
                  <a:noFill/>
                </a:ln>
                <a:effectLst>
                  <a:outerShdw blurRad="38100" dist="38100" dir="2700000" algn="tl">
                    <a:srgbClr val="000000">
                      <a:alpha val="43137"/>
                    </a:srgbClr>
                  </a:outerShdw>
                </a:effectLst>
                <a:ea typeface="Times New Roman" pitchFamily="18" charset="0"/>
                <a:cs typeface="Times New Roman" pitchFamily="18" charset="0"/>
              </a:rPr>
              <a:t>Малоарбатская</a:t>
            </a:r>
            <a:r>
              <a:rPr kumimoji="0" lang="ru-RU" sz="3200" b="1" i="0" u="none" strike="noStrike" cap="none" normalizeH="0" baseline="0" dirty="0" smtClean="0">
                <a:ln>
                  <a:noFill/>
                </a:ln>
                <a:effectLst>
                  <a:outerShdw blurRad="38100" dist="38100" dir="2700000" algn="tl">
                    <a:srgbClr val="000000">
                      <a:alpha val="43137"/>
                    </a:srgbClr>
                  </a:outerShdw>
                </a:effectLst>
                <a:ea typeface="Times New Roman" pitchFamily="18" charset="0"/>
                <a:cs typeface="Times New Roman" pitchFamily="18" charset="0"/>
              </a:rPr>
              <a:t> </a:t>
            </a:r>
            <a:r>
              <a:rPr kumimoji="0" lang="ru-RU" sz="3200" b="1" i="0" u="none" strike="noStrike" cap="none" normalizeH="0" baseline="0" dirty="0" err="1" smtClean="0">
                <a:ln>
                  <a:noFill/>
                </a:ln>
                <a:effectLst>
                  <a:outerShdw blurRad="38100" dist="38100" dir="2700000" algn="tl">
                    <a:srgbClr val="000000">
                      <a:alpha val="43137"/>
                    </a:srgbClr>
                  </a:outerShdw>
                </a:effectLst>
                <a:ea typeface="Times New Roman" pitchFamily="18" charset="0"/>
                <a:cs typeface="Times New Roman" pitchFamily="18" charset="0"/>
              </a:rPr>
              <a:t>писаница</a:t>
            </a:r>
            <a:r>
              <a:rPr kumimoji="0" lang="ru-RU" sz="3200" b="1" i="0" u="none" strike="noStrike" cap="none" normalizeH="0" baseline="0" dirty="0" smtClean="0">
                <a:ln>
                  <a:noFill/>
                </a:ln>
                <a:effectLst>
                  <a:outerShdw blurRad="38100" dist="38100" dir="2700000" algn="tl">
                    <a:srgbClr val="000000">
                      <a:alpha val="43137"/>
                    </a:srgbClr>
                  </a:outerShdw>
                </a:effectLst>
                <a:ea typeface="Times New Roman" pitchFamily="18" charset="0"/>
                <a:cs typeface="Times New Roman" pitchFamily="18" charset="0"/>
              </a:rPr>
              <a:t>». </a:t>
            </a:r>
            <a:endParaRPr kumimoji="0" lang="ru-RU" sz="3200" b="1" i="0" u="none" strike="noStrike" cap="none" normalizeH="0" baseline="0" dirty="0" smtClean="0">
              <a:ln>
                <a:noFill/>
              </a:ln>
              <a:effectLst>
                <a:outerShdw blurRad="38100" dist="38100" dir="2700000" algn="tl">
                  <a:srgbClr val="000000">
                    <a:alpha val="43137"/>
                  </a:srgbClr>
                </a:outerShdw>
              </a:effectLst>
            </a:endParaRPr>
          </a:p>
        </p:txBody>
      </p:sp>
      <p:pic>
        <p:nvPicPr>
          <p:cNvPr id="3" name="Рисунок 2" descr="http://khakassia.travel/media/2015/06/maloarbatskaya-pisanitsa.gif"/>
          <p:cNvPicPr/>
          <p:nvPr/>
        </p:nvPicPr>
        <p:blipFill>
          <a:blip r:embed="rId4" cstate="print"/>
          <a:srcRect/>
          <a:stretch>
            <a:fillRect/>
          </a:stretch>
        </p:blipFill>
        <p:spPr bwMode="auto">
          <a:xfrm>
            <a:off x="683568" y="1124744"/>
            <a:ext cx="7741524" cy="5400600"/>
          </a:xfrm>
          <a:prstGeom prst="rect">
            <a:avLst/>
          </a:prstGeom>
          <a:noFill/>
          <a:ln w="9525">
            <a:noFill/>
            <a:miter lim="800000"/>
            <a:headEnd/>
            <a:tailEnd/>
          </a:ln>
        </p:spPr>
      </p:pic>
      <p:pic>
        <p:nvPicPr>
          <p:cNvPr id="7170" name="Picture 2" descr="http://d1jrw5jterzxwu.cloudfront.net/sites/default/files/uploads/2010/12/native_american_drawings_t3124-e1293467141257.jpeg"/>
          <p:cNvPicPr>
            <a:picLocks noChangeAspect="1" noChangeArrowheads="1"/>
          </p:cNvPicPr>
          <p:nvPr/>
        </p:nvPicPr>
        <p:blipFill>
          <a:blip r:embed="rId5" cstate="print"/>
          <a:srcRect/>
          <a:stretch>
            <a:fillRect/>
          </a:stretch>
        </p:blipFill>
        <p:spPr bwMode="auto">
          <a:xfrm>
            <a:off x="683568" y="1124744"/>
            <a:ext cx="8029949" cy="5327187"/>
          </a:xfrm>
          <a:prstGeom prst="rect">
            <a:avLst/>
          </a:prstGeom>
          <a:noFill/>
        </p:spPr>
      </p:pic>
    </p:spTree>
  </p:cSld>
  <p:clrMapOvr>
    <a:masterClrMapping/>
  </p:clrMapOvr>
  <p:transition spd="slow" advClick="0" advTm="22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par>
                          <p:cTn id="14" fill="hold">
                            <p:stCondLst>
                              <p:cond delay="1500"/>
                            </p:stCondLst>
                            <p:childTnLst>
                              <p:par>
                                <p:cTn id="15" presetID="52" presetClass="entr" presetSubtype="0" fill="hold" nodeType="afterEffect">
                                  <p:stCondLst>
                                    <p:cond delay="0"/>
                                  </p:stCondLst>
                                  <p:childTnLst>
                                    <p:set>
                                      <p:cBhvr>
                                        <p:cTn id="16" dur="1" fill="hold">
                                          <p:stCondLst>
                                            <p:cond delay="0"/>
                                          </p:stCondLst>
                                        </p:cTn>
                                        <p:tgtEl>
                                          <p:spTgt spid="4097">
                                            <p:txEl>
                                              <p:pRg st="0" end="0"/>
                                            </p:txEl>
                                          </p:spTgt>
                                        </p:tgtEl>
                                        <p:attrNameLst>
                                          <p:attrName>style.visibility</p:attrName>
                                        </p:attrNameLst>
                                      </p:cBhvr>
                                      <p:to>
                                        <p:strVal val="visible"/>
                                      </p:to>
                                    </p:set>
                                    <p:animScale>
                                      <p:cBhvr>
                                        <p:cTn id="17" dur="2000" decel="50000" fill="hold">
                                          <p:stCondLst>
                                            <p:cond delay="0"/>
                                          </p:stCondLst>
                                        </p:cTn>
                                        <p:tgtEl>
                                          <p:spTgt spid="409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2000" decel="50000" fill="hold">
                                          <p:stCondLst>
                                            <p:cond delay="0"/>
                                          </p:stCondLst>
                                        </p:cTn>
                                        <p:tgtEl>
                                          <p:spTgt spid="4097">
                                            <p:txEl>
                                              <p:pRg st="0" end="0"/>
                                            </p:txEl>
                                          </p:spTgt>
                                        </p:tgtEl>
                                        <p:attrNameLst>
                                          <p:attrName>ppt_x</p:attrName>
                                          <p:attrName>ppt_y</p:attrName>
                                        </p:attrNameLst>
                                      </p:cBhvr>
                                    </p:animMotion>
                                    <p:animEffect transition="in" filter="fade">
                                      <p:cBhvr>
                                        <p:cTn id="19" dur="2000"/>
                                        <p:tgtEl>
                                          <p:spTgt spid="40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xit" presetSubtype="0" fill="hold" nodeType="clickEffect">
                                  <p:stCondLst>
                                    <p:cond delay="0"/>
                                  </p:stCondLst>
                                  <p:childTnLst>
                                    <p:animEffect transition="out" filter="fade">
                                      <p:cBhvr>
                                        <p:cTn id="23" dur="800" accel="100000">
                                          <p:stCondLst>
                                            <p:cond delay="200"/>
                                          </p:stCondLst>
                                        </p:cTn>
                                        <p:tgtEl>
                                          <p:spTgt spid="5"/>
                                        </p:tgtEl>
                                      </p:cBhvr>
                                    </p:animEffect>
                                    <p:anim calcmode="lin" valueType="num">
                                      <p:cBhvr>
                                        <p:cTn id="24" dur="800" accel="100000">
                                          <p:stCondLst>
                                            <p:cond delay="200"/>
                                          </p:stCondLst>
                                        </p:cTn>
                                        <p:tgtEl>
                                          <p:spTgt spid="5"/>
                                        </p:tgtEl>
                                        <p:attrNameLst>
                                          <p:attrName>style.rotation</p:attrName>
                                        </p:attrNameLst>
                                      </p:cBhvr>
                                      <p:tavLst>
                                        <p:tav tm="0">
                                          <p:val>
                                            <p:fltVal val="0"/>
                                          </p:val>
                                        </p:tav>
                                        <p:tav tm="100000">
                                          <p:val>
                                            <p:fltVal val="-90"/>
                                          </p:val>
                                        </p:tav>
                                      </p:tavLst>
                                    </p:anim>
                                    <p:anim calcmode="lin" valueType="num">
                                      <p:cBhvr>
                                        <p:cTn id="25" dur="200" decel="100000"/>
                                        <p:tgtEl>
                                          <p:spTgt spid="5"/>
                                        </p:tgtEl>
                                        <p:attrNameLst>
                                          <p:attrName>ppt_x</p:attrName>
                                        </p:attrNameLst>
                                      </p:cBhvr>
                                      <p:tavLst>
                                        <p:tav tm="0">
                                          <p:val>
                                            <p:strVal val="ppt_x"/>
                                          </p:val>
                                        </p:tav>
                                        <p:tav tm="100000">
                                          <p:val>
                                            <p:strVal val="ppt_x-0.05"/>
                                          </p:val>
                                        </p:tav>
                                      </p:tavLst>
                                    </p:anim>
                                    <p:anim calcmode="lin" valueType="num">
                                      <p:cBhvr>
                                        <p:cTn id="26" dur="200" decel="100000"/>
                                        <p:tgtEl>
                                          <p:spTgt spid="5"/>
                                        </p:tgtEl>
                                        <p:attrNameLst>
                                          <p:attrName>ppt_y</p:attrName>
                                        </p:attrNameLst>
                                      </p:cBhvr>
                                      <p:tavLst>
                                        <p:tav tm="0">
                                          <p:val>
                                            <p:strVal val="ppt_y"/>
                                          </p:val>
                                        </p:tav>
                                        <p:tav tm="100000">
                                          <p:val>
                                            <p:strVal val="ppt_y+0.1"/>
                                          </p:val>
                                        </p:tav>
                                      </p:tavLst>
                                    </p:anim>
                                    <p:anim calcmode="lin" valueType="num">
                                      <p:cBhvr>
                                        <p:cTn id="27" dur="800" accel="100000">
                                          <p:stCondLst>
                                            <p:cond delay="200"/>
                                          </p:stCondLst>
                                        </p:cTn>
                                        <p:tgtEl>
                                          <p:spTgt spid="5"/>
                                        </p:tgtEl>
                                        <p:attrNameLst>
                                          <p:attrName>ppt_x</p:attrName>
                                        </p:attrNameLst>
                                      </p:cBhvr>
                                      <p:tavLst>
                                        <p:tav tm="0">
                                          <p:val>
                                            <p:strVal val="ppt_x"/>
                                          </p:val>
                                        </p:tav>
                                        <p:tav tm="100000">
                                          <p:val>
                                            <p:strVal val="ppt_x+0.4+0.05"/>
                                          </p:val>
                                        </p:tav>
                                      </p:tavLst>
                                    </p:anim>
                                    <p:anim calcmode="lin" valueType="num">
                                      <p:cBhvr>
                                        <p:cTn id="28" dur="800" accel="100000">
                                          <p:stCondLst>
                                            <p:cond delay="200"/>
                                          </p:stCondLst>
                                        </p:cTn>
                                        <p:tgtEl>
                                          <p:spTgt spid="5"/>
                                        </p:tgtEl>
                                        <p:attrNameLst>
                                          <p:attrName>ppt_y</p:attrName>
                                        </p:attrNameLst>
                                      </p:cBhvr>
                                      <p:tavLst>
                                        <p:tav tm="0">
                                          <p:val>
                                            <p:strVal val="ppt_y"/>
                                          </p:val>
                                        </p:tav>
                                        <p:tav tm="100000">
                                          <p:val>
                                            <p:strVal val="ppt_y-0.4-0.1"/>
                                          </p:val>
                                        </p:tav>
                                      </p:tavLst>
                                    </p:anim>
                                    <p:set>
                                      <p:cBhvr>
                                        <p:cTn id="29" dur="1" fill="hold">
                                          <p:stCondLst>
                                            <p:cond delay="999"/>
                                          </p:stCondLst>
                                        </p:cTn>
                                        <p:tgtEl>
                                          <p:spTgt spid="5"/>
                                        </p:tgtEl>
                                        <p:attrNameLst>
                                          <p:attrName>style.visibility</p:attrName>
                                        </p:attrNameLst>
                                      </p:cBhvr>
                                      <p:to>
                                        <p:strVal val="hidden"/>
                                      </p:to>
                                    </p:set>
                                  </p:childTnLst>
                                </p:cTn>
                              </p:par>
                              <p:par>
                                <p:cTn id="30" presetID="3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800" decel="100000"/>
                                        <p:tgtEl>
                                          <p:spTgt spid="3"/>
                                        </p:tgtEl>
                                      </p:cBhvr>
                                    </p:animEffect>
                                    <p:anim calcmode="lin" valueType="num">
                                      <p:cBhvr>
                                        <p:cTn id="33" dur="800" decel="100000" fill="hold"/>
                                        <p:tgtEl>
                                          <p:spTgt spid="3"/>
                                        </p:tgtEl>
                                        <p:attrNameLst>
                                          <p:attrName>style.rotation</p:attrName>
                                        </p:attrNameLst>
                                      </p:cBhvr>
                                      <p:tavLst>
                                        <p:tav tm="0">
                                          <p:val>
                                            <p:fltVal val="-90"/>
                                          </p:val>
                                        </p:tav>
                                        <p:tav tm="100000">
                                          <p:val>
                                            <p:fltVal val="0"/>
                                          </p:val>
                                        </p:tav>
                                      </p:tavLst>
                                    </p:anim>
                                    <p:anim calcmode="lin" valueType="num">
                                      <p:cBhvr>
                                        <p:cTn id="34" dur="800" decel="100000" fill="hold"/>
                                        <p:tgtEl>
                                          <p:spTgt spid="3"/>
                                        </p:tgtEl>
                                        <p:attrNameLst>
                                          <p:attrName>ppt_x</p:attrName>
                                        </p:attrNameLst>
                                      </p:cBhvr>
                                      <p:tavLst>
                                        <p:tav tm="0">
                                          <p:val>
                                            <p:strVal val="#ppt_x+0.4"/>
                                          </p:val>
                                        </p:tav>
                                        <p:tav tm="100000">
                                          <p:val>
                                            <p:strVal val="#ppt_x-0.05"/>
                                          </p:val>
                                        </p:tav>
                                      </p:tavLst>
                                    </p:anim>
                                    <p:anim calcmode="lin" valueType="num">
                                      <p:cBhvr>
                                        <p:cTn id="35" dur="800" decel="100000" fill="hold"/>
                                        <p:tgtEl>
                                          <p:spTgt spid="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3"/>
                                        </p:tgtEl>
                                        <p:attrNameLst>
                                          <p:attrName/>
                                        </p:attrNameLst>
                                      </p:cBhvr>
                                    </p:anim>
                                    <p:set>
                                      <p:cBhvr>
                                        <p:cTn id="42" dur="1" fill="hold">
                                          <p:stCondLst>
                                            <p:cond delay="0"/>
                                          </p:stCondLst>
                                        </p:cTn>
                                        <p:tgtEl>
                                          <p:spTgt spid="3"/>
                                        </p:tgtEl>
                                        <p:attrNameLst>
                                          <p:attrName>style.visibility</p:attrName>
                                        </p:attrNameLst>
                                      </p:cBhvr>
                                      <p:to>
                                        <p:strVal val="hidden"/>
                                      </p:to>
                                    </p:set>
                                  </p:childTnLst>
                                </p:cTn>
                              </p:par>
                              <p:par>
                                <p:cTn id="43" presetID="55" presetClass="entr" presetSubtype="0" fill="hold" nodeType="withEffect">
                                  <p:stCondLst>
                                    <p:cond delay="0"/>
                                  </p:stCondLst>
                                  <p:childTnLst>
                                    <p:set>
                                      <p:cBhvr>
                                        <p:cTn id="44" dur="1" fill="hold">
                                          <p:stCondLst>
                                            <p:cond delay="0"/>
                                          </p:stCondLst>
                                        </p:cTn>
                                        <p:tgtEl>
                                          <p:spTgt spid="7170"/>
                                        </p:tgtEl>
                                        <p:attrNameLst>
                                          <p:attrName>style.visibility</p:attrName>
                                        </p:attrNameLst>
                                      </p:cBhvr>
                                      <p:to>
                                        <p:strVal val="visible"/>
                                      </p:to>
                                    </p:set>
                                    <p:anim calcmode="lin" valueType="num">
                                      <p:cBhvr>
                                        <p:cTn id="45" dur="1000" fill="hold"/>
                                        <p:tgtEl>
                                          <p:spTgt spid="7170"/>
                                        </p:tgtEl>
                                        <p:attrNameLst>
                                          <p:attrName>ppt_w</p:attrName>
                                        </p:attrNameLst>
                                      </p:cBhvr>
                                      <p:tavLst>
                                        <p:tav tm="0">
                                          <p:val>
                                            <p:strVal val="#ppt_w*0.70"/>
                                          </p:val>
                                        </p:tav>
                                        <p:tav tm="100000">
                                          <p:val>
                                            <p:strVal val="#ppt_w"/>
                                          </p:val>
                                        </p:tav>
                                      </p:tavLst>
                                    </p:anim>
                                    <p:anim calcmode="lin" valueType="num">
                                      <p:cBhvr>
                                        <p:cTn id="46" dur="1000" fill="hold"/>
                                        <p:tgtEl>
                                          <p:spTgt spid="7170"/>
                                        </p:tgtEl>
                                        <p:attrNameLst>
                                          <p:attrName>ppt_h</p:attrName>
                                        </p:attrNameLst>
                                      </p:cBhvr>
                                      <p:tavLst>
                                        <p:tav tm="0">
                                          <p:val>
                                            <p:strVal val="#ppt_h"/>
                                          </p:val>
                                        </p:tav>
                                        <p:tav tm="100000">
                                          <p:val>
                                            <p:strVal val="#ppt_h"/>
                                          </p:val>
                                        </p:tav>
                                      </p:tavLst>
                                    </p:anim>
                                    <p:animEffect transition="in" filter="fade">
                                      <p:cBhvr>
                                        <p:cTn id="4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khakassia.travel/media/2015/06/sayanskii-pereval.gif"/>
          <p:cNvPicPr/>
          <p:nvPr/>
        </p:nvPicPr>
        <p:blipFill>
          <a:blip r:embed="rId3" cstate="print"/>
          <a:srcRect/>
          <a:stretch>
            <a:fillRect/>
          </a:stretch>
        </p:blipFill>
        <p:spPr bwMode="auto">
          <a:xfrm>
            <a:off x="214282" y="928670"/>
            <a:ext cx="8715436" cy="5715040"/>
          </a:xfrm>
          <a:prstGeom prst="rect">
            <a:avLst/>
          </a:prstGeom>
          <a:noFill/>
          <a:ln w="9525">
            <a:noFill/>
            <a:miter lim="800000"/>
            <a:headEnd/>
            <a:tailEnd/>
          </a:ln>
        </p:spPr>
      </p:pic>
      <p:sp>
        <p:nvSpPr>
          <p:cNvPr id="3073" name="Rectangle 1"/>
          <p:cNvSpPr>
            <a:spLocks noChangeArrowheads="1"/>
          </p:cNvSpPr>
          <p:nvPr/>
        </p:nvSpPr>
        <p:spPr bwMode="auto">
          <a:xfrm>
            <a:off x="285720" y="0"/>
            <a:ext cx="850112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effectLst>
                  <a:outerShdw blurRad="38100" dist="38100" dir="2700000" algn="tl">
                    <a:srgbClr val="000000">
                      <a:alpha val="43137"/>
                    </a:srgbClr>
                  </a:outerShdw>
                </a:effectLst>
                <a:latin typeface="Open Sans" charset="0"/>
                <a:ea typeface="Times New Roman" pitchFamily="18" charset="0"/>
                <a:cs typeface="Times New Roman" pitchFamily="18" charset="0"/>
              </a:rPr>
              <a:t>Саянский перевал - Древняя дорога кочевников,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effectLst>
                  <a:outerShdw blurRad="38100" dist="38100" dir="2700000" algn="tl">
                    <a:srgbClr val="000000">
                      <a:alpha val="43137"/>
                    </a:srgbClr>
                  </a:outerShdw>
                </a:effectLst>
                <a:latin typeface="Open Sans" charset="0"/>
                <a:ea typeface="Times New Roman" pitchFamily="18" charset="0"/>
                <a:cs typeface="Times New Roman" pitchFamily="18" charset="0"/>
              </a:rPr>
              <a:t>по ней проходила армия Чингисхана</a:t>
            </a:r>
            <a:r>
              <a:rPr kumimoji="0" lang="ru-RU" sz="2400" b="0" i="0" u="none" strike="noStrike" cap="none" normalizeH="0" baseline="0" dirty="0" smtClean="0">
                <a:ln>
                  <a:noFill/>
                </a:ln>
                <a:effectLst/>
                <a:latin typeface="Open Sans" charset="0"/>
                <a:ea typeface="Times New Roman" pitchFamily="18" charset="0"/>
                <a:cs typeface="Times New Roman" pitchFamily="18" charset="0"/>
              </a:rPr>
              <a:t>.</a:t>
            </a:r>
            <a:endParaRPr kumimoji="0" lang="ru-RU" sz="2400" b="0" i="0" u="none" strike="noStrike" cap="none" normalizeH="0" baseline="0" dirty="0" smtClean="0">
              <a:ln>
                <a:noFill/>
              </a:ln>
              <a:effectLst/>
              <a:latin typeface="Arial" pitchFamily="34" charset="0"/>
            </a:endParaRPr>
          </a:p>
        </p:txBody>
      </p:sp>
      <p:pic>
        <p:nvPicPr>
          <p:cNvPr id="4" name="Рисунок 3" descr="http://img-fotki.yandex.ru/get/9584/133381219.1f/0_ef329_9804d451_XXL.jpg"/>
          <p:cNvPicPr/>
          <p:nvPr/>
        </p:nvPicPr>
        <p:blipFill>
          <a:blip r:embed="rId4" cstate="print"/>
          <a:srcRect/>
          <a:stretch>
            <a:fillRect/>
          </a:stretch>
        </p:blipFill>
        <p:spPr bwMode="auto">
          <a:xfrm>
            <a:off x="179512" y="908720"/>
            <a:ext cx="8712968" cy="5688632"/>
          </a:xfrm>
          <a:prstGeom prst="rect">
            <a:avLst/>
          </a:prstGeom>
          <a:noFill/>
          <a:ln w="9525">
            <a:noFill/>
            <a:miter lim="800000"/>
            <a:headEnd/>
            <a:tailEnd/>
          </a:ln>
        </p:spPr>
      </p:pic>
      <p:sp>
        <p:nvSpPr>
          <p:cNvPr id="5" name="Текст 4">
            <a:hlinkClick r:id="rId5" action="ppaction://hlinksldjump"/>
          </p:cNvPr>
          <p:cNvSpPr txBox="1">
            <a:spLocks/>
          </p:cNvSpPr>
          <p:nvPr/>
        </p:nvSpPr>
        <p:spPr>
          <a:xfrm>
            <a:off x="8100392" y="5786454"/>
            <a:ext cx="1043608" cy="1071546"/>
          </a:xfrm>
          <a:prstGeom prst="rect">
            <a:avLst/>
          </a:prstGeom>
        </p:spPr>
        <p:txBody>
          <a:bodyPr>
            <a:normAutofit/>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в</a:t>
            </a: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5"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073">
                                            <p:txEl>
                                              <p:pRg st="0" end="0"/>
                                            </p:txEl>
                                          </p:spTgt>
                                        </p:tgtEl>
                                        <p:attrNameLst>
                                          <p:attrName>style.visibility</p:attrName>
                                        </p:attrNameLst>
                                      </p:cBhvr>
                                      <p:to>
                                        <p:strVal val="visible"/>
                                      </p:to>
                                    </p:set>
                                    <p:animEffect transition="in" filter="wedge">
                                      <p:cBhvr>
                                        <p:cTn id="7" dur="2000"/>
                                        <p:tgtEl>
                                          <p:spTgt spid="307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073">
                                            <p:txEl>
                                              <p:pRg st="1" end="1"/>
                                            </p:txEl>
                                          </p:spTgt>
                                        </p:tgtEl>
                                        <p:attrNameLst>
                                          <p:attrName>style.visibility</p:attrName>
                                        </p:attrNameLst>
                                      </p:cBhvr>
                                      <p:to>
                                        <p:strVal val="visible"/>
                                      </p:to>
                                    </p:set>
                                    <p:animEffect transition="in" filter="wedge">
                                      <p:cBhvr>
                                        <p:cTn id="10" dur="2000"/>
                                        <p:tgtEl>
                                          <p:spTgt spid="3073">
                                            <p:txEl>
                                              <p:pRg st="1" end="1"/>
                                            </p:txEl>
                                          </p:spTgt>
                                        </p:tgtEl>
                                      </p:cBhvr>
                                    </p:animEffect>
                                  </p:childTnLst>
                                </p:cTn>
                              </p:par>
                            </p:childTnLst>
                          </p:cTn>
                        </p:par>
                        <p:par>
                          <p:cTn id="11" fill="hold">
                            <p:stCondLst>
                              <p:cond delay="2000"/>
                            </p:stCondLst>
                            <p:childTnLst>
                              <p:par>
                                <p:cTn id="12" presetID="21"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8)">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xit" presetSubtype="0" fill="hold" nodeType="clickEffect">
                                  <p:stCondLst>
                                    <p:cond delay="0"/>
                                  </p:stCondLst>
                                  <p:childTnLst>
                                    <p:anim to="" calcmode="lin" valueType="num">
                                      <p:cBhvr>
                                        <p:cTn id="18" dur="1"/>
                                        <p:tgtEl>
                                          <p:spTgt spid="2"/>
                                        </p:tgtEl>
                                        <p:attrNameLst>
                                          <p:attrName/>
                                        </p:attrNameLst>
                                      </p:cBhvr>
                                    </p:anim>
                                    <p:set>
                                      <p:cBhvr>
                                        <p:cTn id="19" dur="1" fill="hold">
                                          <p:stCondLst>
                                            <p:cond delay="0"/>
                                          </p:stCondLst>
                                        </p:cTn>
                                        <p:tgtEl>
                                          <p:spTgt spid="2"/>
                                        </p:tgtEl>
                                        <p:attrNameLst>
                                          <p:attrName>style.visibility</p:attrName>
                                        </p:attrNameLst>
                                      </p:cBhvr>
                                      <p:to>
                                        <p:strVal val="hidden"/>
                                      </p:to>
                                    </p:set>
                                  </p:childTnLst>
                                </p:cTn>
                              </p:par>
                              <p:par>
                                <p:cTn id="20" presetID="24"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par>
                          <p:cTn id="23" fill="hold">
                            <p:stCondLst>
                              <p:cond delay="0"/>
                            </p:stCondLst>
                            <p:childTnLst>
                              <p:par>
                                <p:cTn id="24" presetID="3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6" presetClass="emph" presetSubtype="0" fill="hold" grpId="1" nodeType="with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980727"/>
            <a:ext cx="8496944" cy="5693866"/>
          </a:xfrm>
          <a:prstGeom prst="rect">
            <a:avLst/>
          </a:prstGeom>
        </p:spPr>
        <p:txBody>
          <a:bodyPr wrap="square">
            <a:spAutoFit/>
          </a:bodyPr>
          <a:lstStyle/>
          <a:p>
            <a:r>
              <a:rPr lang="ru-RU" sz="1400" b="1" dirty="0" smtClean="0"/>
              <a:t>№1 </a:t>
            </a:r>
            <a:r>
              <a:rPr lang="en-US" sz="1400" b="1" dirty="0" smtClean="0">
                <a:hlinkClick r:id="rId2"/>
              </a:rPr>
              <a:t>http://www.vsya-khakasia.ru/sites/default/files/map_0.png</a:t>
            </a:r>
            <a:endParaRPr lang="ru-RU" sz="1400" b="1" dirty="0" smtClean="0"/>
          </a:p>
          <a:p>
            <a:r>
              <a:rPr lang="ru-RU" sz="1400" b="1" dirty="0" smtClean="0"/>
              <a:t>№2 </a:t>
            </a:r>
            <a:r>
              <a:rPr lang="en-US" sz="1400" b="1" dirty="0" smtClean="0">
                <a:hlinkClick r:id="rId3"/>
              </a:rPr>
              <a:t>http://mchs.khakasnet.ru/gpn/prod02.files/image003.gif</a:t>
            </a:r>
            <a:endParaRPr lang="ru-RU" sz="1400" b="1" dirty="0" smtClean="0"/>
          </a:p>
          <a:p>
            <a:r>
              <a:rPr lang="ru-RU" sz="1400" b="1" dirty="0" smtClean="0"/>
              <a:t>№ 3  </a:t>
            </a:r>
            <a:r>
              <a:rPr lang="en-US" sz="1400" b="1" dirty="0" smtClean="0">
                <a:hlinkClick r:id="rId4"/>
              </a:rPr>
              <a:t>http://www.transsib.ru/Photo/Bran/kr-abak0388b.jpg</a:t>
            </a:r>
            <a:r>
              <a:rPr lang="ru-RU" sz="1400" b="1" dirty="0" smtClean="0"/>
              <a:t>,</a:t>
            </a:r>
          </a:p>
          <a:p>
            <a:r>
              <a:rPr lang="en-US" sz="1400" b="1" dirty="0" smtClean="0">
                <a:hlinkClick r:id="rId5"/>
              </a:rPr>
              <a:t>http://xakac.info/files/uploaded_images/201509/161.jpg</a:t>
            </a:r>
            <a:r>
              <a:rPr lang="ru-RU" sz="1400" b="1" dirty="0" smtClean="0"/>
              <a:t>, </a:t>
            </a:r>
            <a:r>
              <a:rPr lang="en-US" sz="1400" b="1" dirty="0" smtClean="0">
                <a:hlinkClick r:id="rId6"/>
              </a:rPr>
              <a:t>http://xakac.info/files/news/3e/54/27.JPG</a:t>
            </a:r>
            <a:r>
              <a:rPr lang="ru-RU" sz="1400" b="1" dirty="0" smtClean="0"/>
              <a:t>, </a:t>
            </a:r>
            <a:r>
              <a:rPr lang="en-US" sz="1400" b="1" dirty="0" smtClean="0">
                <a:hlinkClick r:id="rId7"/>
              </a:rPr>
              <a:t>http://www.shans-online.com/images/news/2013/09/5226ce875bdfa.jpg</a:t>
            </a:r>
            <a:endParaRPr lang="ru-RU" sz="1400" b="1" dirty="0" smtClean="0"/>
          </a:p>
          <a:p>
            <a:r>
              <a:rPr lang="ru-RU" sz="1400" b="1" dirty="0" smtClean="0"/>
              <a:t>№4  </a:t>
            </a:r>
            <a:r>
              <a:rPr lang="en-US" sz="1400" dirty="0" smtClean="0">
                <a:hlinkClick r:id="rId8"/>
              </a:rPr>
              <a:t>http://www.dpol4.ru/img/picture/Feb/11/5de9586d1bf58762a94d8480340fba3e/2.jpg</a:t>
            </a:r>
            <a:endParaRPr lang="ru-RU" sz="1400" dirty="0" smtClean="0"/>
          </a:p>
          <a:p>
            <a:r>
              <a:rPr lang="en-US" sz="1400" dirty="0" smtClean="0">
                <a:hlinkClick r:id="rId9"/>
              </a:rPr>
              <a:t>http://hakasiya19.ru/_ph/7/337379883.jpg</a:t>
            </a:r>
            <a:endParaRPr lang="ru-RU" sz="1400" dirty="0" smtClean="0"/>
          </a:p>
          <a:p>
            <a:pPr>
              <a:defRPr/>
            </a:pPr>
            <a:r>
              <a:rPr lang="en-US" sz="1400" dirty="0" smtClean="0">
                <a:hlinkClick r:id="rId10"/>
              </a:rPr>
              <a:t>http://to-world-travel.ru/img/2015/042520/2927776</a:t>
            </a:r>
            <a:endParaRPr lang="ru-RU" sz="1400" dirty="0" smtClean="0"/>
          </a:p>
          <a:p>
            <a:r>
              <a:rPr lang="en-US" sz="1400" dirty="0" smtClean="0">
                <a:hlinkClick r:id="rId11"/>
              </a:rPr>
              <a:t>http://www.epochtimes.ru/eet-content/uploads/06/photos/203_yrigin-2.ipg.JPG</a:t>
            </a:r>
            <a:endParaRPr lang="ru-RU" sz="1400" dirty="0" smtClean="0"/>
          </a:p>
          <a:p>
            <a:r>
              <a:rPr lang="en-US" sz="1400" dirty="0" smtClean="0">
                <a:hlinkClick r:id="rId12"/>
              </a:rPr>
              <a:t>http://abakan.bezformata.ru/content/image61903879.jpg</a:t>
            </a:r>
            <a:endParaRPr lang="ru-RU" sz="1400" dirty="0" smtClean="0"/>
          </a:p>
          <a:p>
            <a:r>
              <a:rPr lang="en-US" sz="1400" dirty="0" smtClean="0">
                <a:hlinkClick r:id="rId13"/>
              </a:rPr>
              <a:t>http://venividi.ru/files/img1/5744/4.jpg</a:t>
            </a:r>
            <a:endParaRPr lang="ru-RU" sz="1400" dirty="0" smtClean="0"/>
          </a:p>
          <a:p>
            <a:r>
              <a:rPr lang="ru-RU" sz="1400" b="1" dirty="0" smtClean="0"/>
              <a:t>№5 </a:t>
            </a:r>
            <a:r>
              <a:rPr lang="en-US" sz="1400" dirty="0" smtClean="0">
                <a:hlinkClick r:id="rId14"/>
              </a:rPr>
              <a:t>http://baikal24.ru/public/images/upload/full602ebe23c5.jpg</a:t>
            </a:r>
            <a:endParaRPr lang="ru-RU" sz="1400" dirty="0" smtClean="0"/>
          </a:p>
          <a:p>
            <a:r>
              <a:rPr lang="en-US" sz="1400" dirty="0" smtClean="0">
                <a:hlinkClick r:id="rId15"/>
              </a:rPr>
              <a:t>http://s1.fotokto.ru/concurs/photo/full/1/11966.jpg?r152</a:t>
            </a:r>
            <a:endParaRPr lang="ru-RU" sz="1400" dirty="0" smtClean="0"/>
          </a:p>
          <a:p>
            <a:r>
              <a:rPr lang="en-US" sz="1400" dirty="0" smtClean="0">
                <a:hlinkClick r:id="rId16"/>
              </a:rPr>
              <a:t>http://abakan.sibnovosti.ru/pictures/0614/4030/ad433491fe8086af0d136caf17f182a0_thumb_fed_photo.jpg</a:t>
            </a:r>
            <a:endParaRPr lang="ru-RU" sz="1400" dirty="0" smtClean="0"/>
          </a:p>
          <a:p>
            <a:r>
              <a:rPr lang="en-US" sz="1400" dirty="0" smtClean="0">
                <a:hlinkClick r:id="rId17"/>
              </a:rPr>
              <a:t>http://ic.pics.livejournal.com/kobra_pliskin/48463401/187764/187764_900.jpg</a:t>
            </a:r>
            <a:endParaRPr lang="ru-RU" sz="1400" dirty="0" smtClean="0"/>
          </a:p>
          <a:p>
            <a:r>
              <a:rPr lang="en-US" sz="1400" dirty="0" smtClean="0">
                <a:hlinkClick r:id="rId18"/>
              </a:rPr>
              <a:t>http://img-fotki.yandex.ru/get/6847/32431315.d7/0_91517_dc708525_XXL.jpg</a:t>
            </a:r>
            <a:endParaRPr lang="ru-RU" sz="1400" dirty="0" smtClean="0"/>
          </a:p>
          <a:p>
            <a:r>
              <a:rPr lang="en-US" sz="1400" dirty="0" smtClean="0">
                <a:hlinkClick r:id="rId19"/>
              </a:rPr>
              <a:t>http://dislife.ru/upload/userfiles/2009_06_25/02a225b0da2bca22ecb9fc3fc195bf58.jpg</a:t>
            </a:r>
            <a:endParaRPr lang="ru-RU" sz="1400" dirty="0" smtClean="0"/>
          </a:p>
          <a:p>
            <a:pPr>
              <a:defRPr/>
            </a:pPr>
            <a:r>
              <a:rPr lang="ru-RU" sz="1400" b="1" dirty="0" smtClean="0"/>
              <a:t>№6 </a:t>
            </a:r>
            <a:r>
              <a:rPr lang="en-US" sz="1400" dirty="0" smtClean="0">
                <a:hlinkClick r:id="rId20"/>
              </a:rPr>
              <a:t>http://www.oprh.ru/upload/medialibrary/577/5770e5ea5b4e4994fb05279e6d33da43.jpg</a:t>
            </a:r>
            <a:endParaRPr lang="ru-RU" sz="1400" dirty="0" smtClean="0"/>
          </a:p>
          <a:p>
            <a:r>
              <a:rPr lang="en-US" sz="1400" dirty="0" smtClean="0">
                <a:hlinkClick r:id="rId21"/>
              </a:rPr>
              <a:t>http://www.levinnic.ru/abakan/28.JPG</a:t>
            </a:r>
            <a:endParaRPr lang="ru-RU" sz="1400" dirty="0" smtClean="0"/>
          </a:p>
          <a:p>
            <a:r>
              <a:rPr lang="en-US" sz="1400" dirty="0" smtClean="0">
                <a:hlinkClick r:id="rId22"/>
              </a:rPr>
              <a:t>http://abakan.bezformata.ru/content/image70256362.jpg</a:t>
            </a:r>
            <a:endParaRPr lang="ru-RU" sz="1400" dirty="0" smtClean="0"/>
          </a:p>
          <a:p>
            <a:r>
              <a:rPr lang="en-US" sz="1400" dirty="0" smtClean="0">
                <a:hlinkClick r:id="rId23"/>
              </a:rPr>
              <a:t>http://glava.r-19.ru/upload/resize_cache/iblock/2b2/200_200_2/2b2b89a0f700d05747b4dc2cff4cf3bc.JPG</a:t>
            </a:r>
            <a:endParaRPr lang="ru-RU" sz="1400" dirty="0" smtClean="0"/>
          </a:p>
          <a:p>
            <a:r>
              <a:rPr lang="en-US" sz="1400" dirty="0" smtClean="0">
                <a:hlinkClick r:id="rId24"/>
              </a:rPr>
              <a:t>http://cdnimg.rg.ru/img/content/72/81/38/zal230.jpg</a:t>
            </a:r>
            <a:endParaRPr lang="ru-RU" sz="1400" dirty="0" smtClean="0"/>
          </a:p>
          <a:p>
            <a:r>
              <a:rPr lang="en-US" sz="1400" dirty="0" smtClean="0">
                <a:hlinkClick r:id="rId25"/>
              </a:rPr>
              <a:t>http://i.ucrazy.ru/files/i/2008.11.6/1225965164_009a.jpg</a:t>
            </a:r>
            <a:endParaRPr lang="ru-RU" sz="1400" dirty="0" smtClean="0"/>
          </a:p>
          <a:p>
            <a:r>
              <a:rPr lang="en-US" sz="1400" dirty="0" smtClean="0">
                <a:hlinkClick r:id="rId26"/>
              </a:rPr>
              <a:t>http://ic.pics.livejournal.com/haruki_ts/15042779/246139/246139_1000.jpg</a:t>
            </a:r>
            <a:endParaRPr lang="ru-RU" sz="1400" dirty="0" smtClean="0"/>
          </a:p>
          <a:p>
            <a:r>
              <a:rPr lang="ru-RU" sz="1400" dirty="0" smtClean="0"/>
              <a:t>№ 7 </a:t>
            </a:r>
            <a:r>
              <a:rPr lang="en-US" sz="1400" dirty="0" smtClean="0">
                <a:hlinkClick r:id="rId27"/>
              </a:rPr>
              <a:t>https://im3-tub-ru.yandex.net/i?id=ce6e0d988cb3d86e652ffc142e9f8b11&amp;n=33&amp;h=215&amp;w=480</a:t>
            </a:r>
            <a:endParaRPr lang="ru-RU" sz="1400" dirty="0"/>
          </a:p>
        </p:txBody>
      </p:sp>
      <p:sp>
        <p:nvSpPr>
          <p:cNvPr id="4" name="Rectangle 1"/>
          <p:cNvSpPr>
            <a:spLocks noChangeArrowheads="1"/>
          </p:cNvSpPr>
          <p:nvPr/>
        </p:nvSpPr>
        <p:spPr bwMode="auto">
          <a:xfrm>
            <a:off x="285720" y="0"/>
            <a:ext cx="850112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effectLst>
                  <a:outerShdw blurRad="38100" dist="38100" dir="2700000" algn="tl">
                    <a:srgbClr val="000000">
                      <a:alpha val="43137"/>
                    </a:srgbClr>
                  </a:outerShdw>
                </a:effectLst>
                <a:latin typeface="Open Sans" charset="0"/>
                <a:ea typeface="Times New Roman" pitchFamily="18" charset="0"/>
                <a:cs typeface="Times New Roman" pitchFamily="18" charset="0"/>
              </a:rPr>
              <a:t>Ссылки на изображения используемые в данной презентации</a:t>
            </a:r>
            <a:endParaRPr kumimoji="0" lang="ru-RU" sz="2400" b="0" i="0" u="none" strike="noStrike" cap="none" normalizeH="0" baseline="0" dirty="0" smtClean="0">
              <a:ln>
                <a:noFill/>
              </a:ln>
              <a:effectLst/>
              <a:latin typeface="Arial" pitchFamily="34" charset="0"/>
            </a:endParaRPr>
          </a:p>
        </p:txBody>
      </p:sp>
    </p:spTree>
  </p:cSld>
  <p:clrMapOvr>
    <a:masterClrMapping/>
  </p:clrMapOvr>
  <p:transition spd="slow" advClick="0" advTm="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edge">
                                      <p:cBhvr>
                                        <p:cTn id="7" dur="2000"/>
                                        <p:tgtEl>
                                          <p:spTgt spid="4">
                                            <p:txEl>
                                              <p:pRg st="0" end="0"/>
                                            </p:txEl>
                                          </p:spTgt>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332656"/>
            <a:ext cx="8640960" cy="6124754"/>
          </a:xfrm>
          <a:prstGeom prst="rect">
            <a:avLst/>
          </a:prstGeom>
        </p:spPr>
        <p:txBody>
          <a:bodyPr wrap="square">
            <a:spAutoFit/>
          </a:bodyPr>
          <a:lstStyle/>
          <a:p>
            <a:r>
              <a:rPr lang="ru-RU" sz="1400" dirty="0" smtClean="0"/>
              <a:t>№ 8 </a:t>
            </a:r>
            <a:r>
              <a:rPr lang="en-US" sz="1400" dirty="0" smtClean="0">
                <a:hlinkClick r:id="rId2"/>
              </a:rPr>
              <a:t>http://2.bp.blogspot.com/-h3KwHmSU-cM/UBg8VOH7MTI/AAAAAAAAAFI/h12ao2ejGo4/s1600/s2.jpg</a:t>
            </a:r>
            <a:endParaRPr lang="ru-RU" sz="1400" dirty="0" smtClean="0"/>
          </a:p>
          <a:p>
            <a:r>
              <a:rPr lang="ru-RU" sz="1400" dirty="0" smtClean="0"/>
              <a:t> </a:t>
            </a:r>
            <a:r>
              <a:rPr lang="en-US" sz="1400" dirty="0" smtClean="0">
                <a:hlinkClick r:id="rId3"/>
              </a:rPr>
              <a:t>https://im0-tub-ru.yandex.net/i?id=f6b4b94f20e18498eb9556b19c455525&amp;n=33&amp;h=215&amp;w=324</a:t>
            </a:r>
            <a:endParaRPr lang="ru-RU" sz="1400" dirty="0" smtClean="0"/>
          </a:p>
          <a:p>
            <a:r>
              <a:rPr lang="ru-RU" sz="1400" dirty="0" smtClean="0"/>
              <a:t>№ 9 </a:t>
            </a:r>
            <a:r>
              <a:rPr lang="en-US" sz="1400" dirty="0" smtClean="0">
                <a:hlinkClick r:id="rId4"/>
              </a:rPr>
              <a:t>http://static.panoramio.com/photos/large/94097864.jpg</a:t>
            </a:r>
            <a:r>
              <a:rPr lang="ru-RU" sz="1400" dirty="0" smtClean="0"/>
              <a:t> </a:t>
            </a:r>
            <a:r>
              <a:rPr lang="en-US" sz="1400" dirty="0" smtClean="0">
                <a:hlinkClick r:id="rId5"/>
              </a:rPr>
              <a:t>http://static.panoramio.com/photos/large/75857139.jpg</a:t>
            </a:r>
            <a:endParaRPr lang="ru-RU" sz="1400" dirty="0" smtClean="0"/>
          </a:p>
          <a:p>
            <a:r>
              <a:rPr lang="en-US" sz="1400" dirty="0" smtClean="0">
                <a:hlinkClick r:id="rId6"/>
              </a:rPr>
              <a:t>http://static.panoramio.com/photos/large/94000493.jpg</a:t>
            </a:r>
            <a:endParaRPr lang="ru-RU" sz="1400" dirty="0" smtClean="0"/>
          </a:p>
          <a:p>
            <a:r>
              <a:rPr lang="ru-RU" sz="1400" dirty="0" smtClean="0"/>
              <a:t>№10 </a:t>
            </a:r>
            <a:r>
              <a:rPr lang="en-US" sz="1400" dirty="0" smtClean="0">
                <a:hlinkClick r:id="rId7"/>
              </a:rPr>
              <a:t>http://www.khakassia.travel/media/2015/06/arkheologicheskii-mikrorai-on.gif</a:t>
            </a:r>
            <a:endParaRPr lang="ru-RU" sz="1400" dirty="0" smtClean="0"/>
          </a:p>
          <a:p>
            <a:r>
              <a:rPr lang="ru-RU" sz="1400" b="1" dirty="0" smtClean="0"/>
              <a:t>№ 11 </a:t>
            </a:r>
            <a:r>
              <a:rPr lang="en-US" sz="1400" dirty="0" smtClean="0">
                <a:hlinkClick r:id="rId8"/>
              </a:rPr>
              <a:t>http://ic.pics.livejournal.com/egzadereev/12375117/36341/original.jpg</a:t>
            </a:r>
            <a:endParaRPr lang="ru-RU" sz="1400" dirty="0" smtClean="0"/>
          </a:p>
          <a:p>
            <a:r>
              <a:rPr lang="ru-RU" sz="1400" dirty="0" smtClean="0"/>
              <a:t>№ 12 </a:t>
            </a:r>
            <a:r>
              <a:rPr lang="en-US" sz="1400" dirty="0" smtClean="0">
                <a:hlinkClick r:id="rId9"/>
              </a:rPr>
              <a:t>https://c-a.d-cd.net/bd508eas-960.jpg</a:t>
            </a:r>
            <a:endParaRPr lang="ru-RU" sz="1400" dirty="0" smtClean="0"/>
          </a:p>
          <a:p>
            <a:r>
              <a:rPr lang="ru-RU" sz="1400" dirty="0" smtClean="0"/>
              <a:t>№ 13 </a:t>
            </a:r>
            <a:r>
              <a:rPr lang="en-US" sz="1400" dirty="0" smtClean="0">
                <a:hlinkClick r:id="rId10"/>
              </a:rPr>
              <a:t>http://trontex.ru/wp-content/uploads/2014/09/Samyie-strashnyie-peshheryi4.jpg</a:t>
            </a:r>
            <a:endParaRPr lang="ru-RU" sz="1400" dirty="0" smtClean="0"/>
          </a:p>
          <a:p>
            <a:r>
              <a:rPr lang="en-US" sz="1400" dirty="0" smtClean="0">
                <a:hlinkClick r:id="rId11"/>
              </a:rPr>
              <a:t>http://www.domestic-travel.ru/wp-content/uploads/sites/1/nggallery/respublika-xakasiya/kushkulak_cave_3.jpg</a:t>
            </a:r>
            <a:endParaRPr lang="ru-RU" sz="1400" dirty="0" smtClean="0"/>
          </a:p>
          <a:p>
            <a:r>
              <a:rPr lang="en-US" sz="1400" dirty="0" smtClean="0">
                <a:hlinkClick r:id="rId12"/>
              </a:rPr>
              <a:t>http://mama.tomsk.rubonicasl.gorod.tomsk.ru/posts-files/66/877/i/IMG_3118.jpg</a:t>
            </a:r>
            <a:endParaRPr lang="ru-RU" sz="1400" dirty="0" smtClean="0"/>
          </a:p>
          <a:p>
            <a:r>
              <a:rPr lang="ru-RU" sz="1400" dirty="0" smtClean="0"/>
              <a:t>№ 14</a:t>
            </a:r>
            <a:r>
              <a:rPr lang="en-US" sz="1400" dirty="0" smtClean="0">
                <a:hlinkClick r:id="rId13"/>
              </a:rPr>
              <a:t>http://s3.fotokto.ru/photo/full/206/2067025.jpg</a:t>
            </a:r>
            <a:r>
              <a:rPr lang="ru-RU" sz="1400" dirty="0" smtClean="0"/>
              <a:t> </a:t>
            </a:r>
            <a:r>
              <a:rPr lang="en-US" sz="1400" dirty="0" smtClean="0">
                <a:hlinkClick r:id="rId14"/>
              </a:rPr>
              <a:t>http://totallycoolpix.com/images/tcp_images_before/229/week29_001__tcp_gallery_image.jpg</a:t>
            </a:r>
            <a:endParaRPr lang="ru-RU" sz="1400" dirty="0" smtClean="0"/>
          </a:p>
          <a:p>
            <a:r>
              <a:rPr lang="ru-RU" sz="1400" dirty="0" smtClean="0"/>
              <a:t>№15</a:t>
            </a:r>
            <a:r>
              <a:rPr lang="en-US" sz="1400" dirty="0" smtClean="0"/>
              <a:t> </a:t>
            </a:r>
            <a:r>
              <a:rPr lang="en-US" sz="1400" dirty="0" smtClean="0">
                <a:hlinkClick r:id="rId15"/>
              </a:rPr>
              <a:t>http://ladalike.ru/uploads/gallery/1224main.jpg</a:t>
            </a:r>
            <a:endParaRPr lang="ru-RU" sz="1400" dirty="0" smtClean="0"/>
          </a:p>
          <a:p>
            <a:r>
              <a:rPr lang="ru-RU" sz="1400" dirty="0" smtClean="0"/>
              <a:t>№16 </a:t>
            </a:r>
            <a:r>
              <a:rPr lang="en-US" sz="1400" dirty="0" smtClean="0">
                <a:hlinkClick r:id="rId16"/>
              </a:rPr>
              <a:t>http://megaconstrucciones.net/images/presas/foto/sayano-shushenskaya-dam-reservoir.jpg</a:t>
            </a:r>
            <a:endParaRPr lang="ru-RU" sz="1400" dirty="0" smtClean="0"/>
          </a:p>
          <a:p>
            <a:r>
              <a:rPr lang="ru-RU" sz="1400" dirty="0" smtClean="0"/>
              <a:t>№17 </a:t>
            </a:r>
            <a:r>
              <a:rPr lang="en-US" sz="1400" dirty="0" smtClean="0">
                <a:hlinkClick r:id="rId17"/>
              </a:rPr>
              <a:t>http://photos.wikimapia.org/p/00/01/37/56/16_big.jpg</a:t>
            </a:r>
            <a:endParaRPr lang="ru-RU" sz="1400" dirty="0" smtClean="0"/>
          </a:p>
          <a:p>
            <a:r>
              <a:rPr lang="en-US" sz="1400" dirty="0" smtClean="0">
                <a:hlinkClick r:id="rId18"/>
              </a:rPr>
              <a:t>http://i.ucrazy.ru/files/i/2008.10.9/1223526067_oblozhka_img_0416.jpg</a:t>
            </a:r>
            <a:endParaRPr lang="ru-RU" sz="1400" dirty="0" smtClean="0"/>
          </a:p>
          <a:p>
            <a:r>
              <a:rPr lang="en-US" sz="1400" dirty="0" smtClean="0">
                <a:hlinkClick r:id="rId19"/>
              </a:rPr>
              <a:t>http://cs625821.vk.me/v625821278/228fe/YI6x3SwQSBI.jpg</a:t>
            </a:r>
            <a:endParaRPr lang="ru-RU" sz="1400" dirty="0" smtClean="0"/>
          </a:p>
          <a:p>
            <a:r>
              <a:rPr lang="ru-RU" sz="1400" dirty="0" smtClean="0"/>
              <a:t>№ 18 </a:t>
            </a:r>
            <a:r>
              <a:rPr lang="en-US" sz="1400" dirty="0" smtClean="0">
                <a:hlinkClick r:id="rId20"/>
              </a:rPr>
              <a:t>http://bograd-web.ru/uploads/posts/2014-01/1389752873_5.jpg</a:t>
            </a:r>
            <a:endParaRPr lang="ru-RU" sz="1400" dirty="0" smtClean="0"/>
          </a:p>
          <a:p>
            <a:r>
              <a:rPr lang="en-US" sz="1400" dirty="0" smtClean="0">
                <a:hlinkClick r:id="rId21"/>
              </a:rPr>
              <a:t>http://img.webme.com/pic/s/santekan/gd1.jpg</a:t>
            </a:r>
            <a:endParaRPr lang="ru-RU" sz="1400" dirty="0" smtClean="0"/>
          </a:p>
          <a:p>
            <a:r>
              <a:rPr lang="ru-RU" sz="1400" dirty="0" smtClean="0"/>
              <a:t>№19 </a:t>
            </a:r>
            <a:r>
              <a:rPr lang="en-US" sz="1400" dirty="0" smtClean="0">
                <a:hlinkClick r:id="rId22"/>
              </a:rPr>
              <a:t>http://static.ngs.ru/news/preview/f67555be84eb054daece7c72db972f6c077cb7a4_604.jpg</a:t>
            </a:r>
            <a:endParaRPr lang="ru-RU" sz="1400" dirty="0" smtClean="0"/>
          </a:p>
          <a:p>
            <a:r>
              <a:rPr lang="en-US" sz="1400" dirty="0" smtClean="0">
                <a:hlinkClick r:id="rId23"/>
              </a:rPr>
              <a:t>http://russights.ru/img-b/khakassia-jaschik-pandory-6.jpg</a:t>
            </a:r>
            <a:endParaRPr lang="ru-RU" sz="1400" dirty="0" smtClean="0"/>
          </a:p>
          <a:p>
            <a:r>
              <a:rPr lang="ru-RU" sz="1400" dirty="0" smtClean="0"/>
              <a:t>№20 </a:t>
            </a:r>
            <a:r>
              <a:rPr lang="en-US" sz="1400" dirty="0" smtClean="0">
                <a:hlinkClick r:id="rId24"/>
              </a:rPr>
              <a:t>https://im1-tub-ru.yandex.net/i?id=4f40c23936462da613910542cf35f6fd&amp;n=33&amp;h=215&amp;w=323</a:t>
            </a:r>
            <a:endParaRPr lang="ru-RU" sz="1400" dirty="0" smtClean="0"/>
          </a:p>
          <a:p>
            <a:r>
              <a:rPr lang="en-US" sz="1400" dirty="0" smtClean="0">
                <a:hlinkClick r:id="rId25"/>
              </a:rPr>
              <a:t>http://s1.planeta.ru/i/6009d/original.jpg</a:t>
            </a:r>
            <a:endParaRPr lang="ru-RU" sz="1400" dirty="0" smtClean="0"/>
          </a:p>
          <a:p>
            <a:r>
              <a:rPr lang="en-US" sz="1400" dirty="0" smtClean="0">
                <a:hlinkClick r:id="rId26"/>
              </a:rPr>
              <a:t>https://im2-tub-ru.yandex.net/i?id=a1fda6ff6eeaab37f27f5f79920f3fcc&amp;n=33&amp;h=215&amp;w=325</a:t>
            </a:r>
            <a:endParaRPr lang="ru-RU" sz="1400" dirty="0" smtClean="0"/>
          </a:p>
          <a:p>
            <a:r>
              <a:rPr lang="ru-RU" sz="1400" dirty="0" smtClean="0"/>
              <a:t>№21 </a:t>
            </a:r>
            <a:r>
              <a:rPr lang="en-US" sz="1400" dirty="0" smtClean="0">
                <a:hlinkClick r:id="rId27"/>
              </a:rPr>
              <a:t>http://turism19.ru/sites/default/files/%D0%B1%D0%B0%D1%80%D1%81%D1%83%D1%87.jpg</a:t>
            </a:r>
            <a:endParaRPr lang="ru-RU" sz="1400" dirty="0" smtClean="0"/>
          </a:p>
          <a:p>
            <a:r>
              <a:rPr lang="en-US" sz="1400" dirty="0" smtClean="0">
                <a:hlinkClick r:id="rId28"/>
              </a:rPr>
              <a:t>http://siberia.smartds.ru/assets/images/Badger_log/774683762.jpg</a:t>
            </a:r>
            <a:endParaRPr lang="ru-RU" sz="1400" dirty="0" smtClean="0"/>
          </a:p>
        </p:txBody>
      </p:sp>
    </p:spTree>
  </p:cSld>
  <p:clrMapOvr>
    <a:masterClrMapping/>
  </p:clrMapOvr>
  <p:transition spd="slow" advClick="0" advTm="9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txBox="1">
            <a:spLocks/>
          </p:cNvSpPr>
          <p:nvPr/>
        </p:nvSpPr>
        <p:spPr>
          <a:xfrm>
            <a:off x="323528" y="260648"/>
            <a:ext cx="8568952" cy="5904656"/>
          </a:xfrm>
          <a:prstGeom prst="rect">
            <a:avLst/>
          </a:prstGeom>
        </p:spPr>
        <p:txBody>
          <a:bodyPr>
            <a:normAutofit fontScale="40000" lnSpcReduction="20000"/>
          </a:bodyPr>
          <a:lstStyle/>
          <a:p>
            <a:pPr marL="342900" lvl="0" indent="-342900">
              <a:spcBef>
                <a:spcPct val="20000"/>
              </a:spcBef>
              <a:defRPr/>
            </a:pP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r>
              <a:rPr lang="en-US" sz="3500" dirty="0" smtClean="0">
                <a:hlinkClick r:id="rId2"/>
              </a:rPr>
              <a:t>http://s.newslab.ru/photoalbum/8200/m/88457.jpg</a:t>
            </a:r>
            <a:endParaRPr lang="ru-RU" sz="3500" dirty="0" smtClean="0"/>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3"/>
              </a:rPr>
              <a:t>http://www.discovery-khakasia.ru/images/phocagallery/excursions/Oglahti/thumbs/phoca_thumb_l_oglahty_26.jpg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4"/>
              </a:rPr>
              <a:t>http://zapovednik-khakassky.ru/wp-content/uploads/2014/05/IMG_7656a.jpg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6350" marR="0" lvl="0" indent="9525"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 23  </a:t>
            </a:r>
            <a:r>
              <a:rPr kumimoji="0" lang="ru-RU" sz="3500" b="0" i="0" u="none" strike="noStrike" kern="1200" cap="none" spc="0" normalizeH="0" baseline="0" noProof="0" dirty="0" smtClean="0">
                <a:ln>
                  <a:noFill/>
                </a:ln>
                <a:solidFill>
                  <a:schemeClr val="tx1"/>
                </a:solidFill>
                <a:effectLst/>
                <a:uLnTx/>
                <a:uFillTx/>
                <a:latin typeface="+mn-lt"/>
                <a:ea typeface="+mn-ea"/>
                <a:cs typeface="+mn-cs"/>
                <a:hlinkClick r:id="rId5"/>
              </a:rPr>
              <a:t>https://ru.wikipedia.org/wiki/Чаатас#/media/File:%D0%A3%D0%B9%D0%B1%D0%B0%D1%82%D1%81%D0%BA%D0%B8%D0%B9_%D1%87%D0%B0%D0%B0%D1%82%D0%B0%D1%81.jpg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 24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6"/>
              </a:rPr>
              <a:t>http://ikar62.ru/upload/images/f3/f3c1665230981116d564e71a15da1df1thumb640x480.jpg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№25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7"/>
              </a:rPr>
              <a:t>http://vael.ru/sites/default/files/materials/tur-bazy/287/hurt.jpg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8"/>
              </a:rPr>
              <a:t>http://worldtranslation.org/uploads/Image/News/Travel/ulug-hurtuyah-tas.jpg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 26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9"/>
              </a:rPr>
              <a:t>http://static.panoramio.com/photos/large/95842730.jpg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№27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0"/>
              </a:rPr>
              <a:t>http://khakassia.travel/media/2015/06/ui-batskii-chaatas.gif</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 28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1"/>
              </a:rPr>
              <a:t>http://ratanews.ru/i/editor_upload/images/guravli_na_oz_hankul.jpg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№29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2"/>
              </a:rPr>
              <a:t>http://gendocs.ru/forgendocs1/docs/1/98/conv_3/file3.jpeg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3"/>
              </a:rPr>
              <a:t>http://khakassia.travel/media/2015/06/kazanovka.jpg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№30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4"/>
              </a:rPr>
              <a:t>http://satori-reiki.ru/wp-content/uploads/2015/08/5sqNYcjocp8.jpg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defRPr/>
            </a:pPr>
            <a:r>
              <a:rPr lang="en-US" sz="3500" dirty="0" smtClean="0">
                <a:hlinkClick r:id="rId15"/>
              </a:rPr>
              <a:t>http://data.photo.sibnet.ru/upload/imggreat/130952916863.jpg</a:t>
            </a:r>
            <a:endParaRPr lang="ru-RU" sz="3500" dirty="0" smtClean="0"/>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№31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6"/>
              </a:rPr>
              <a:t>http://nashural.ru/Mesta/itkul/oi06.jpg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№32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7"/>
              </a:rPr>
              <a:t>http://3.bp.blogspot.com/-suBpK4EiYUY/VT7JChhVCBI/AAAAAAAAJf8/XEBpKyApfmc/s1600/14_Khakassia-Maloarbatskay-pisanica-suvenir.JPG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8"/>
              </a:rPr>
              <a:t>http://autotravel.ru/phalbum/90872/186.jpg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19"/>
              </a:rPr>
              <a:t>http://d1jrw5jterzxwu.cloudfront.net/sites/default/files/uploads/2010/12/native_american_drawings_t3124-e1293467141257.jpeg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500" b="0" i="0" u="none" strike="noStrike" kern="1200" cap="none" spc="0" normalizeH="0" baseline="0" noProof="0" dirty="0" smtClean="0">
                <a:ln>
                  <a:noFill/>
                </a:ln>
                <a:solidFill>
                  <a:schemeClr val="tx1"/>
                </a:solidFill>
                <a:effectLst/>
                <a:uLnTx/>
                <a:uFillTx/>
                <a:latin typeface="+mn-lt"/>
                <a:ea typeface="+mn-ea"/>
                <a:cs typeface="+mn-cs"/>
              </a:rPr>
              <a:t>№33 </a:t>
            </a: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20"/>
              </a:rPr>
              <a:t>http://khakassia.travel/media/2015/06/sayanskii-pereval.gif</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500" b="0" i="0" u="none" strike="noStrike" kern="1200" cap="none" spc="0" normalizeH="0" baseline="0" noProof="0" dirty="0" smtClean="0">
                <a:ln>
                  <a:noFill/>
                </a:ln>
                <a:solidFill>
                  <a:schemeClr val="tx1"/>
                </a:solidFill>
                <a:effectLst/>
                <a:uLnTx/>
                <a:uFillTx/>
                <a:latin typeface="+mn-lt"/>
                <a:ea typeface="+mn-ea"/>
                <a:cs typeface="+mn-cs"/>
                <a:hlinkClick r:id="rId21"/>
              </a:rPr>
              <a:t>http://2.bp.blogspot.com/-3ouVoYq0nx0/VYa7dggX1WI/AAAAAAAAKdc/26MptUQ5e1E/s1600/10-Khakassia-2014.09.20-Sayan-pass.JPG</a:t>
            </a: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o-world-travel.ru/img/2015/042520/2927776"/>
          <p:cNvPicPr>
            <a:picLocks noChangeAspect="1" noChangeArrowheads="1"/>
          </p:cNvPicPr>
          <p:nvPr/>
        </p:nvPicPr>
        <p:blipFill>
          <a:blip r:embed="rId3" cstate="print"/>
          <a:srcRect/>
          <a:stretch>
            <a:fillRect/>
          </a:stretch>
        </p:blipFill>
        <p:spPr bwMode="auto">
          <a:xfrm>
            <a:off x="251519" y="188640"/>
            <a:ext cx="8640961" cy="6408712"/>
          </a:xfrm>
          <a:prstGeom prst="rect">
            <a:avLst/>
          </a:prstGeom>
          <a:noFill/>
        </p:spPr>
      </p:pic>
      <p:pic>
        <p:nvPicPr>
          <p:cNvPr id="51202" name="Picture 2" descr="http://hakasiya19.ru/_ph/7/337379883.jpg"/>
          <p:cNvPicPr>
            <a:picLocks noChangeAspect="1" noChangeArrowheads="1"/>
          </p:cNvPicPr>
          <p:nvPr/>
        </p:nvPicPr>
        <p:blipFill>
          <a:blip r:embed="rId4" cstate="print"/>
          <a:srcRect/>
          <a:stretch>
            <a:fillRect/>
          </a:stretch>
        </p:blipFill>
        <p:spPr bwMode="auto">
          <a:xfrm>
            <a:off x="251521" y="260648"/>
            <a:ext cx="8712967" cy="6336704"/>
          </a:xfrm>
          <a:prstGeom prst="rect">
            <a:avLst/>
          </a:prstGeom>
          <a:noFill/>
        </p:spPr>
      </p:pic>
      <p:pic>
        <p:nvPicPr>
          <p:cNvPr id="6" name="Рисунок 5" descr="1.jpg"/>
          <p:cNvPicPr>
            <a:picLocks noChangeAspect="1"/>
          </p:cNvPicPr>
          <p:nvPr/>
        </p:nvPicPr>
        <p:blipFill>
          <a:blip r:embed="rId5" cstate="print"/>
          <a:stretch>
            <a:fillRect/>
          </a:stretch>
        </p:blipFill>
        <p:spPr>
          <a:xfrm>
            <a:off x="251520" y="188640"/>
            <a:ext cx="8572560" cy="6429420"/>
          </a:xfrm>
          <a:prstGeom prst="rect">
            <a:avLst/>
          </a:prstGeom>
        </p:spPr>
      </p:pic>
      <p:pic>
        <p:nvPicPr>
          <p:cNvPr id="9" name="Рисунок 8" descr="getImage (24).jpg"/>
          <p:cNvPicPr>
            <a:picLocks noChangeAspect="1"/>
          </p:cNvPicPr>
          <p:nvPr/>
        </p:nvPicPr>
        <p:blipFill>
          <a:blip r:embed="rId6" cstate="print"/>
          <a:srcRect t="3248"/>
          <a:stretch>
            <a:fillRect/>
          </a:stretch>
        </p:blipFill>
        <p:spPr>
          <a:xfrm>
            <a:off x="2267744" y="188640"/>
            <a:ext cx="5000660" cy="6383803"/>
          </a:xfrm>
          <a:prstGeom prst="rect">
            <a:avLst/>
          </a:prstGeom>
        </p:spPr>
      </p:pic>
      <p:pic>
        <p:nvPicPr>
          <p:cNvPr id="10" name="Рисунок 9" descr="getImage.jpg"/>
          <p:cNvPicPr>
            <a:picLocks noChangeAspect="1"/>
          </p:cNvPicPr>
          <p:nvPr/>
        </p:nvPicPr>
        <p:blipFill>
          <a:blip r:embed="rId7" cstate="print"/>
          <a:stretch>
            <a:fillRect/>
          </a:stretch>
        </p:blipFill>
        <p:spPr>
          <a:xfrm>
            <a:off x="323528" y="260648"/>
            <a:ext cx="8572560" cy="6429420"/>
          </a:xfrm>
          <a:prstGeom prst="rect">
            <a:avLst/>
          </a:prstGeom>
        </p:spPr>
      </p:pic>
      <p:pic>
        <p:nvPicPr>
          <p:cNvPr id="8" name="Рисунок 7" descr="getImage (28).jpg"/>
          <p:cNvPicPr>
            <a:picLocks noChangeAspect="1"/>
          </p:cNvPicPr>
          <p:nvPr/>
        </p:nvPicPr>
        <p:blipFill>
          <a:blip r:embed="rId8" cstate="print"/>
          <a:stretch>
            <a:fillRect/>
          </a:stretch>
        </p:blipFill>
        <p:spPr>
          <a:xfrm>
            <a:off x="179512" y="188640"/>
            <a:ext cx="8715436" cy="6429421"/>
          </a:xfrm>
          <a:prstGeom prst="rect">
            <a:avLst/>
          </a:prstGeom>
        </p:spPr>
      </p:pic>
      <p:pic>
        <p:nvPicPr>
          <p:cNvPr id="51203" name="Picture 3" descr="C:\Users\User\Desktop\Новая папка\Важное\фото\личное\20150531_150537.jpg"/>
          <p:cNvPicPr>
            <a:picLocks noChangeAspect="1" noChangeArrowheads="1"/>
          </p:cNvPicPr>
          <p:nvPr/>
        </p:nvPicPr>
        <p:blipFill>
          <a:blip r:embed="rId9" cstate="print"/>
          <a:srcRect/>
          <a:stretch>
            <a:fillRect/>
          </a:stretch>
        </p:blipFill>
        <p:spPr bwMode="auto">
          <a:xfrm>
            <a:off x="251520" y="188640"/>
            <a:ext cx="8712968" cy="6336704"/>
          </a:xfrm>
          <a:prstGeom prst="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900" decel="100000" fill="hold"/>
                                        <p:tgtEl>
                                          <p:spTgt spid="512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0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xit" presetSubtype="0" fill="hold" nodeType="clickEffect">
                                  <p:stCondLst>
                                    <p:cond delay="0"/>
                                  </p:stCondLst>
                                  <p:childTnLst>
                                    <p:anim calcmode="lin" valueType="num">
                                      <p:cBhvr>
                                        <p:cTn id="14" dur="1000"/>
                                        <p:tgtEl>
                                          <p:spTgt spid="51202"/>
                                        </p:tgtEl>
                                        <p:attrNameLst>
                                          <p:attrName>ppt_x</p:attrName>
                                        </p:attrNameLst>
                                      </p:cBhvr>
                                      <p:tavLst>
                                        <p:tav tm="0">
                                          <p:val>
                                            <p:strVal val="ppt_x"/>
                                          </p:val>
                                        </p:tav>
                                        <p:tav tm="100000">
                                          <p:val>
                                            <p:strVal val="ppt_x-.2"/>
                                          </p:val>
                                        </p:tav>
                                      </p:tavLst>
                                    </p:anim>
                                    <p:anim calcmode="lin" valueType="num">
                                      <p:cBhvr>
                                        <p:cTn id="15" dur="1000"/>
                                        <p:tgtEl>
                                          <p:spTgt spid="51202"/>
                                        </p:tgtEl>
                                        <p:attrNameLst>
                                          <p:attrName>ppt_y</p:attrName>
                                        </p:attrNameLst>
                                      </p:cBhvr>
                                      <p:tavLst>
                                        <p:tav tm="0">
                                          <p:val>
                                            <p:strVal val="ppt_y"/>
                                          </p:val>
                                        </p:tav>
                                        <p:tav tm="100000">
                                          <p:val>
                                            <p:strVal val="ppt_y"/>
                                          </p:val>
                                        </p:tav>
                                      </p:tavLst>
                                    </p:anim>
                                    <p:animEffect transition="out" filter="fade">
                                      <p:cBhvr>
                                        <p:cTn id="16" dur="1000"/>
                                        <p:tgtEl>
                                          <p:spTgt spid="51202"/>
                                        </p:tgtEl>
                                      </p:cBhvr>
                                    </p:animEffect>
                                    <p:set>
                                      <p:cBhvr>
                                        <p:cTn id="17" dur="1" fill="hold">
                                          <p:stCondLst>
                                            <p:cond delay="999"/>
                                          </p:stCondLst>
                                        </p:cTn>
                                        <p:tgtEl>
                                          <p:spTgt spid="5120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xit" presetSubtype="0" fill="hold" nodeType="clickEffect">
                                  <p:stCondLst>
                                    <p:cond delay="0"/>
                                  </p:stCondLst>
                                  <p:childTnLst>
                                    <p:anim calcmode="lin" valueType="num">
                                      <p:cBhvr>
                                        <p:cTn id="24" dur="1000"/>
                                        <p:tgtEl>
                                          <p:spTgt spid="11"/>
                                        </p:tgtEl>
                                        <p:attrNameLst>
                                          <p:attrName>ppt_w</p:attrName>
                                        </p:attrNameLst>
                                      </p:cBhvr>
                                      <p:tavLst>
                                        <p:tav tm="0">
                                          <p:val>
                                            <p:strVal val="ppt_w"/>
                                          </p:val>
                                        </p:tav>
                                        <p:tav tm="100000">
                                          <p:val>
                                            <p:strVal val="ppt_w*0.70"/>
                                          </p:val>
                                        </p:tav>
                                      </p:tavLst>
                                    </p:anim>
                                    <p:anim calcmode="lin" valueType="num">
                                      <p:cBhvr>
                                        <p:cTn id="25" dur="1000"/>
                                        <p:tgtEl>
                                          <p:spTgt spid="11"/>
                                        </p:tgtEl>
                                        <p:attrNameLst>
                                          <p:attrName>ppt_h</p:attrName>
                                        </p:attrNameLst>
                                      </p:cBhvr>
                                      <p:tavLst>
                                        <p:tav tm="0">
                                          <p:val>
                                            <p:strVal val="ppt_h"/>
                                          </p:val>
                                        </p:tav>
                                        <p:tav tm="100000">
                                          <p:val>
                                            <p:strVal val="ppt_h"/>
                                          </p:val>
                                        </p:tav>
                                      </p:tavLst>
                                    </p:anim>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par>
                                <p:cTn id="28" presetID="18" presetClass="entr" presetSubtype="1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xit" presetSubtype="12" fill="hold" nodeType="clickEffect">
                                  <p:stCondLst>
                                    <p:cond delay="0"/>
                                  </p:stCondLst>
                                  <p:childTnLst>
                                    <p:animEffect transition="out" filter="strips(downLeft)">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par>
                                <p:cTn id="36" presetID="2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xit" presetSubtype="10" fill="hold" nodeType="clickEffect">
                                  <p:stCondLst>
                                    <p:cond delay="0"/>
                                  </p:stCondLst>
                                  <p:childTnLst>
                                    <p:anim calcmode="lin" valueType="num">
                                      <p:cBhvr>
                                        <p:cTn id="43" dur="1000"/>
                                        <p:tgtEl>
                                          <p:spTgt spid="9"/>
                                        </p:tgtEl>
                                        <p:attrNameLst>
                                          <p:attrName>ppt_w</p:attrName>
                                        </p:attrNameLst>
                                      </p:cBhvr>
                                      <p:tavLst>
                                        <p:tav tm="0">
                                          <p:val>
                                            <p:strVal val="ppt_w"/>
                                          </p:val>
                                        </p:tav>
                                        <p:tav tm="100000">
                                          <p:val>
                                            <p:fltVal val="0"/>
                                          </p:val>
                                        </p:tav>
                                      </p:tavLst>
                                    </p:anim>
                                    <p:anim calcmode="lin" valueType="num">
                                      <p:cBhvr>
                                        <p:cTn id="44" dur="1000"/>
                                        <p:tgtEl>
                                          <p:spTgt spid="9"/>
                                        </p:tgtEl>
                                        <p:attrNameLst>
                                          <p:attrName>ppt_h</p:attrName>
                                        </p:attrNameLst>
                                      </p:cBhvr>
                                      <p:tavLst>
                                        <p:tav tm="0">
                                          <p:val>
                                            <p:strVal val="ppt_h"/>
                                          </p:val>
                                        </p:tav>
                                        <p:tav tm="100000">
                                          <p:val>
                                            <p:strVal val="ppt_h"/>
                                          </p:val>
                                        </p:tav>
                                      </p:tavLst>
                                    </p:anim>
                                    <p:set>
                                      <p:cBhvr>
                                        <p:cTn id="45" dur="1" fill="hold">
                                          <p:stCondLst>
                                            <p:cond delay="999"/>
                                          </p:stCondLst>
                                        </p:cTn>
                                        <p:tgtEl>
                                          <p:spTgt spid="9"/>
                                        </p:tgtEl>
                                        <p:attrNameLst>
                                          <p:attrName>style.visibility</p:attrName>
                                        </p:attrNameLst>
                                      </p:cBhvr>
                                      <p:to>
                                        <p:strVal val="hidden"/>
                                      </p:to>
                                    </p:set>
                                  </p:childTnLst>
                                </p:cTn>
                              </p:par>
                              <p:par>
                                <p:cTn id="46" presetID="53"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1000"/>
                                        <p:tgtEl>
                                          <p:spTgt spid="10"/>
                                        </p:tgtEl>
                                        <p:attrNameLst>
                                          <p:attrName>ppt_w</p:attrName>
                                        </p:attrNameLst>
                                      </p:cBhvr>
                                      <p:tavLst>
                                        <p:tav tm="0">
                                          <p:val>
                                            <p:strVal val="ppt_w"/>
                                          </p:val>
                                        </p:tav>
                                        <p:tav tm="100000">
                                          <p:val>
                                            <p:fltVal val="0"/>
                                          </p:val>
                                        </p:tav>
                                      </p:tavLst>
                                    </p:anim>
                                    <p:anim calcmode="lin" valueType="num">
                                      <p:cBhvr>
                                        <p:cTn id="55" dur="1000"/>
                                        <p:tgtEl>
                                          <p:spTgt spid="10"/>
                                        </p:tgtEl>
                                        <p:attrNameLst>
                                          <p:attrName>ppt_h</p:attrName>
                                        </p:attrNameLst>
                                      </p:cBhvr>
                                      <p:tavLst>
                                        <p:tav tm="0">
                                          <p:val>
                                            <p:strVal val="ppt_h"/>
                                          </p:val>
                                        </p:tav>
                                        <p:tav tm="100000">
                                          <p:val>
                                            <p:strVal val="ppt_h"/>
                                          </p:val>
                                        </p:tav>
                                      </p:tavLst>
                                    </p:anim>
                                    <p:set>
                                      <p:cBhvr>
                                        <p:cTn id="56" dur="1" fill="hold">
                                          <p:stCondLst>
                                            <p:cond delay="999"/>
                                          </p:stCondLst>
                                        </p:cTn>
                                        <p:tgtEl>
                                          <p:spTgt spid="10"/>
                                        </p:tgtEl>
                                        <p:attrNameLst>
                                          <p:attrName>style.visibility</p:attrName>
                                        </p:attrNameLst>
                                      </p:cBhvr>
                                      <p:to>
                                        <p:strVal val="hidden"/>
                                      </p:to>
                                    </p:set>
                                  </p:childTnLst>
                                </p:cTn>
                              </p:par>
                              <p:par>
                                <p:cTn id="57" presetID="31" presetClass="entr" presetSubtype="0" fill="hold" nodeType="withEffect">
                                  <p:stCondLst>
                                    <p:cond delay="0"/>
                                  </p:stCondLst>
                                  <p:iterate type="lt">
                                    <p:tmPct val="5000"/>
                                  </p:iterate>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fltVal val="0"/>
                                          </p:val>
                                        </p:tav>
                                        <p:tav tm="100000">
                                          <p:val>
                                            <p:strVal val="#ppt_w"/>
                                          </p:val>
                                        </p:tav>
                                      </p:tavLst>
                                    </p:anim>
                                    <p:anim calcmode="lin" valueType="num">
                                      <p:cBhvr>
                                        <p:cTn id="60" dur="1000" fill="hold"/>
                                        <p:tgtEl>
                                          <p:spTgt spid="8"/>
                                        </p:tgtEl>
                                        <p:attrNameLst>
                                          <p:attrName>ppt_h</p:attrName>
                                        </p:attrNameLst>
                                      </p:cBhvr>
                                      <p:tavLst>
                                        <p:tav tm="0">
                                          <p:val>
                                            <p:fltVal val="0"/>
                                          </p:val>
                                        </p:tav>
                                        <p:tav tm="100000">
                                          <p:val>
                                            <p:strVal val="#ppt_h"/>
                                          </p:val>
                                        </p:tav>
                                      </p:tavLst>
                                    </p:anim>
                                    <p:anim calcmode="lin" valueType="num">
                                      <p:cBhvr>
                                        <p:cTn id="61" dur="1000" fill="hold"/>
                                        <p:tgtEl>
                                          <p:spTgt spid="8"/>
                                        </p:tgtEl>
                                        <p:attrNameLst>
                                          <p:attrName>style.rotation</p:attrName>
                                        </p:attrNameLst>
                                      </p:cBhvr>
                                      <p:tavLst>
                                        <p:tav tm="0">
                                          <p:val>
                                            <p:fltVal val="90"/>
                                          </p:val>
                                        </p:tav>
                                        <p:tav tm="100000">
                                          <p:val>
                                            <p:fltVal val="0"/>
                                          </p:val>
                                        </p:tav>
                                      </p:tavLst>
                                    </p:anim>
                                    <p:animEffect transition="in" filter="fade">
                                      <p:cBhvr>
                                        <p:cTn id="62" dur="1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5" fill="hold" nodeType="clickEffect">
                                  <p:stCondLst>
                                    <p:cond delay="0"/>
                                  </p:stCondLst>
                                  <p:iterate type="lt">
                                    <p:tmPct val="0"/>
                                  </p:iterate>
                                  <p:childTnLst>
                                    <p:animEffect transition="out" filter="blinds(vertical)">
                                      <p:cBhvr>
                                        <p:cTn id="66" dur="1000"/>
                                        <p:tgtEl>
                                          <p:spTgt spid="8"/>
                                        </p:tgtEl>
                                      </p:cBhvr>
                                    </p:animEffect>
                                    <p:set>
                                      <p:cBhvr>
                                        <p:cTn id="67" dur="1" fill="hold">
                                          <p:stCondLst>
                                            <p:cond delay="999"/>
                                          </p:stCondLst>
                                        </p:cTn>
                                        <p:tgtEl>
                                          <p:spTgt spid="8"/>
                                        </p:tgtEl>
                                        <p:attrNameLst>
                                          <p:attrName>style.visibility</p:attrName>
                                        </p:attrNameLst>
                                      </p:cBhvr>
                                      <p:to>
                                        <p:strVal val="hidden"/>
                                      </p:to>
                                    </p:set>
                                  </p:childTnLst>
                                </p:cTn>
                              </p:par>
                              <p:par>
                                <p:cTn id="68" presetID="52" presetClass="entr" presetSubtype="0" fill="hold" nodeType="withEffect">
                                  <p:stCondLst>
                                    <p:cond delay="0"/>
                                  </p:stCondLst>
                                  <p:childTnLst>
                                    <p:set>
                                      <p:cBhvr>
                                        <p:cTn id="69" dur="1" fill="hold">
                                          <p:stCondLst>
                                            <p:cond delay="0"/>
                                          </p:stCondLst>
                                        </p:cTn>
                                        <p:tgtEl>
                                          <p:spTgt spid="51203"/>
                                        </p:tgtEl>
                                        <p:attrNameLst>
                                          <p:attrName>style.visibility</p:attrName>
                                        </p:attrNameLst>
                                      </p:cBhvr>
                                      <p:to>
                                        <p:strVal val="visible"/>
                                      </p:to>
                                    </p:set>
                                    <p:animScale>
                                      <p:cBhvr>
                                        <p:cTn id="70" dur="1000" decel="50000" fill="hold">
                                          <p:stCondLst>
                                            <p:cond delay="0"/>
                                          </p:stCondLst>
                                        </p:cTn>
                                        <p:tgtEl>
                                          <p:spTgt spid="5120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51203"/>
                                        </p:tgtEl>
                                        <p:attrNameLst>
                                          <p:attrName>ppt_x</p:attrName>
                                          <p:attrName>ppt_y</p:attrName>
                                        </p:attrNameLst>
                                      </p:cBhvr>
                                    </p:animMotion>
                                    <p:animEffect transition="in" filter="fade">
                                      <p:cBhvr>
                                        <p:cTn id="72" dur="1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3 подгуппа (3).jpg"/>
          <p:cNvPicPr>
            <a:picLocks noChangeAspect="1"/>
          </p:cNvPicPr>
          <p:nvPr/>
        </p:nvPicPr>
        <p:blipFill>
          <a:blip r:embed="rId3" cstate="print"/>
          <a:stretch>
            <a:fillRect/>
          </a:stretch>
        </p:blipFill>
        <p:spPr>
          <a:xfrm>
            <a:off x="899592" y="169202"/>
            <a:ext cx="7128792" cy="6561329"/>
          </a:xfrm>
          <a:prstGeom prst="rect">
            <a:avLst/>
          </a:prstGeom>
        </p:spPr>
      </p:pic>
      <p:pic>
        <p:nvPicPr>
          <p:cNvPr id="7" name="Рисунок 6" descr="abakan004.jpg"/>
          <p:cNvPicPr>
            <a:picLocks noChangeAspect="1"/>
          </p:cNvPicPr>
          <p:nvPr/>
        </p:nvPicPr>
        <p:blipFill>
          <a:blip r:embed="rId4" cstate="print"/>
          <a:stretch>
            <a:fillRect/>
          </a:stretch>
        </p:blipFill>
        <p:spPr>
          <a:xfrm>
            <a:off x="285720" y="285728"/>
            <a:ext cx="8678768" cy="6215106"/>
          </a:xfrm>
          <a:prstGeom prst="rect">
            <a:avLst/>
          </a:prstGeom>
        </p:spPr>
      </p:pic>
      <p:pic>
        <p:nvPicPr>
          <p:cNvPr id="8" name="Рисунок 7" descr="getImage (22).jpg"/>
          <p:cNvPicPr>
            <a:picLocks noChangeAspect="1"/>
          </p:cNvPicPr>
          <p:nvPr/>
        </p:nvPicPr>
        <p:blipFill>
          <a:blip r:embed="rId5" cstate="print"/>
          <a:stretch>
            <a:fillRect/>
          </a:stretch>
        </p:blipFill>
        <p:spPr>
          <a:xfrm>
            <a:off x="285720" y="285728"/>
            <a:ext cx="8606760" cy="6215106"/>
          </a:xfrm>
          <a:prstGeom prst="rect">
            <a:avLst/>
          </a:prstGeom>
        </p:spPr>
      </p:pic>
      <p:pic>
        <p:nvPicPr>
          <p:cNvPr id="9" name="Рисунок 8" descr="42096144.jpg"/>
          <p:cNvPicPr>
            <a:picLocks noChangeAspect="1"/>
          </p:cNvPicPr>
          <p:nvPr/>
        </p:nvPicPr>
        <p:blipFill>
          <a:blip r:embed="rId6" cstate="print"/>
          <a:stretch>
            <a:fillRect/>
          </a:stretch>
        </p:blipFill>
        <p:spPr>
          <a:xfrm>
            <a:off x="1785917" y="214290"/>
            <a:ext cx="4886359" cy="6429420"/>
          </a:xfrm>
          <a:prstGeom prst="rect">
            <a:avLst/>
          </a:prstGeom>
        </p:spPr>
      </p:pic>
      <p:pic>
        <p:nvPicPr>
          <p:cNvPr id="5" name="Рисунок 4" descr="2643920tza.jpg"/>
          <p:cNvPicPr>
            <a:picLocks noChangeAspect="1"/>
          </p:cNvPicPr>
          <p:nvPr/>
        </p:nvPicPr>
        <p:blipFill>
          <a:blip r:embed="rId7" cstate="print"/>
          <a:stretch>
            <a:fillRect/>
          </a:stretch>
        </p:blipFill>
        <p:spPr>
          <a:xfrm>
            <a:off x="214282" y="214290"/>
            <a:ext cx="8572558" cy="6429420"/>
          </a:xfrm>
          <a:prstGeom prst="rect">
            <a:avLst/>
          </a:prstGeom>
        </p:spPr>
      </p:pic>
      <p:pic>
        <p:nvPicPr>
          <p:cNvPr id="4" name="Рисунок 3" descr="1999482.jpg"/>
          <p:cNvPicPr>
            <a:picLocks noChangeAspect="1"/>
          </p:cNvPicPr>
          <p:nvPr/>
        </p:nvPicPr>
        <p:blipFill>
          <a:blip r:embed="rId8" cstate="print"/>
          <a:stretch>
            <a:fillRect/>
          </a:stretch>
        </p:blipFill>
        <p:spPr>
          <a:xfrm>
            <a:off x="214282" y="214290"/>
            <a:ext cx="8670722" cy="6429420"/>
          </a:xfrm>
          <a:prstGeom prst="rect">
            <a:avLst/>
          </a:prstGeom>
        </p:spPr>
      </p:pic>
      <p:pic>
        <p:nvPicPr>
          <p:cNvPr id="10" name="Рисунок 9" descr="3 подгруппа (3).jpg"/>
          <p:cNvPicPr>
            <a:picLocks noChangeAspect="1"/>
          </p:cNvPicPr>
          <p:nvPr/>
        </p:nvPicPr>
        <p:blipFill>
          <a:blip r:embed="rId9" cstate="print"/>
          <a:stretch>
            <a:fillRect/>
          </a:stretch>
        </p:blipFill>
        <p:spPr>
          <a:xfrm>
            <a:off x="285720" y="214290"/>
            <a:ext cx="8643998" cy="6357982"/>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05"/>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 calcmode="lin" valueType="num">
                                      <p:cBhvr>
                                        <p:cTn id="9" dur="1000" fill="hold"/>
                                        <p:tgtEl>
                                          <p:spTgt spid="7"/>
                                        </p:tgtEl>
                                        <p:attrNameLst>
                                          <p:attrName>ppt_x</p:attrName>
                                        </p:attrNameLst>
                                      </p:cBhvr>
                                      <p:tavLst>
                                        <p:tav tm="0">
                                          <p:val>
                                            <p:strVal val="#ppt_x-.2"/>
                                          </p:val>
                                        </p:tav>
                                        <p:tav tm="100000">
                                          <p:val>
                                            <p:strVal val="#ppt_x"/>
                                          </p:val>
                                        </p:tav>
                                      </p:tavLst>
                                    </p:anim>
                                    <p:anim calcmode="lin" valueType="num">
                                      <p:cBhvr>
                                        <p:cTn id="10" dur="1000" fill="hold"/>
                                        <p:tgtEl>
                                          <p:spTgt spid="7"/>
                                        </p:tgtEl>
                                        <p:attrNameLst>
                                          <p:attrName>ppt_y</p:attrName>
                                        </p:attrNameLst>
                                      </p:cBhvr>
                                      <p:tavLst>
                                        <p:tav tm="0">
                                          <p:val>
                                            <p:strVal val="#ppt_y"/>
                                          </p:val>
                                        </p:tav>
                                        <p:tav tm="100000">
                                          <p:val>
                                            <p:strVal val="#ppt_y"/>
                                          </p:val>
                                        </p:tav>
                                      </p:tavLst>
                                    </p:anim>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xit" presetSubtype="12" fill="hold" nodeType="clickEffect">
                                  <p:stCondLst>
                                    <p:cond delay="0"/>
                                  </p:stCondLst>
                                  <p:childTnLst>
                                    <p:animEffect transition="out" filter="strips(downLeft)">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18"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xit" presetSubtype="16" fill="hold" nodeType="clickEffect">
                                  <p:stCondLst>
                                    <p:cond delay="0"/>
                                  </p:stCondLst>
                                  <p:childTnLst>
                                    <p:animEffect transition="out" filter="diamond(in)">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8" presetClass="entr" presetSubtype="32"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amond(out)">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xit" presetSubtype="12" fill="hold" nodeType="clickEffect">
                                  <p:stCondLst>
                                    <p:cond delay="0"/>
                                  </p:stCondLst>
                                  <p:childTnLst>
                                    <p:animEffect transition="out" filter="strips(downLeft)">
                                      <p:cBhvr>
                                        <p:cTn id="31" dur="1000"/>
                                        <p:tgtEl>
                                          <p:spTgt spid="3"/>
                                        </p:tgtEl>
                                      </p:cBhvr>
                                    </p:animEffect>
                                    <p:set>
                                      <p:cBhvr>
                                        <p:cTn id="32" dur="1" fill="hold">
                                          <p:stCondLst>
                                            <p:cond delay="999"/>
                                          </p:stCondLst>
                                        </p:cTn>
                                        <p:tgtEl>
                                          <p:spTgt spid="3"/>
                                        </p:tgtEl>
                                        <p:attrNameLst>
                                          <p:attrName>style.visibility</p:attrName>
                                        </p:attrNameLst>
                                      </p:cBhvr>
                                      <p:to>
                                        <p:strVal val="hidden"/>
                                      </p:to>
                                    </p:set>
                                  </p:childTnLst>
                                </p:cTn>
                              </p:par>
                              <p:par>
                                <p:cTn id="33" presetID="18" presetClass="entr" presetSubtype="12"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xit" presetSubtype="0" fill="hold" nodeType="clickEffect">
                                  <p:stCondLst>
                                    <p:cond delay="0"/>
                                  </p:stCondLst>
                                  <p:childTnLst>
                                    <p:animEffect transition="out" filter="fade">
                                      <p:cBhvr>
                                        <p:cTn id="39" dur="800" accel="100000">
                                          <p:stCondLst>
                                            <p:cond delay="200"/>
                                          </p:stCondLst>
                                        </p:cTn>
                                        <p:tgtEl>
                                          <p:spTgt spid="9"/>
                                        </p:tgtEl>
                                      </p:cBhvr>
                                    </p:animEffect>
                                    <p:anim calcmode="lin" valueType="num">
                                      <p:cBhvr>
                                        <p:cTn id="40" dur="800" accel="100000">
                                          <p:stCondLst>
                                            <p:cond delay="200"/>
                                          </p:stCondLst>
                                        </p:cTn>
                                        <p:tgtEl>
                                          <p:spTgt spid="9"/>
                                        </p:tgtEl>
                                        <p:attrNameLst>
                                          <p:attrName>style.rotation</p:attrName>
                                        </p:attrNameLst>
                                      </p:cBhvr>
                                      <p:tavLst>
                                        <p:tav tm="0">
                                          <p:val>
                                            <p:fltVal val="0"/>
                                          </p:val>
                                        </p:tav>
                                        <p:tav tm="100000">
                                          <p:val>
                                            <p:fltVal val="-90"/>
                                          </p:val>
                                        </p:tav>
                                      </p:tavLst>
                                    </p:anim>
                                    <p:anim calcmode="lin" valueType="num">
                                      <p:cBhvr>
                                        <p:cTn id="41" dur="200" decel="100000"/>
                                        <p:tgtEl>
                                          <p:spTgt spid="9"/>
                                        </p:tgtEl>
                                        <p:attrNameLst>
                                          <p:attrName>ppt_x</p:attrName>
                                        </p:attrNameLst>
                                      </p:cBhvr>
                                      <p:tavLst>
                                        <p:tav tm="0">
                                          <p:val>
                                            <p:strVal val="ppt_x"/>
                                          </p:val>
                                        </p:tav>
                                        <p:tav tm="100000">
                                          <p:val>
                                            <p:strVal val="ppt_x-0.05"/>
                                          </p:val>
                                        </p:tav>
                                      </p:tavLst>
                                    </p:anim>
                                    <p:anim calcmode="lin" valueType="num">
                                      <p:cBhvr>
                                        <p:cTn id="42" dur="200" decel="100000"/>
                                        <p:tgtEl>
                                          <p:spTgt spid="9"/>
                                        </p:tgtEl>
                                        <p:attrNameLst>
                                          <p:attrName>ppt_y</p:attrName>
                                        </p:attrNameLst>
                                      </p:cBhvr>
                                      <p:tavLst>
                                        <p:tav tm="0">
                                          <p:val>
                                            <p:strVal val="ppt_y"/>
                                          </p:val>
                                        </p:tav>
                                        <p:tav tm="100000">
                                          <p:val>
                                            <p:strVal val="ppt_y+0.1"/>
                                          </p:val>
                                        </p:tav>
                                      </p:tavLst>
                                    </p:anim>
                                    <p:anim calcmode="lin" valueType="num">
                                      <p:cBhvr>
                                        <p:cTn id="43" dur="800" accel="100000">
                                          <p:stCondLst>
                                            <p:cond delay="200"/>
                                          </p:stCondLst>
                                        </p:cTn>
                                        <p:tgtEl>
                                          <p:spTgt spid="9"/>
                                        </p:tgtEl>
                                        <p:attrNameLst>
                                          <p:attrName>ppt_x</p:attrName>
                                        </p:attrNameLst>
                                      </p:cBhvr>
                                      <p:tavLst>
                                        <p:tav tm="0">
                                          <p:val>
                                            <p:strVal val="ppt_x"/>
                                          </p:val>
                                        </p:tav>
                                        <p:tav tm="100000">
                                          <p:val>
                                            <p:strVal val="ppt_x+0.4+0.05"/>
                                          </p:val>
                                        </p:tav>
                                      </p:tavLst>
                                    </p:anim>
                                    <p:anim calcmode="lin" valueType="num">
                                      <p:cBhvr>
                                        <p:cTn id="44" dur="800" accel="100000">
                                          <p:stCondLst>
                                            <p:cond delay="200"/>
                                          </p:stCondLst>
                                        </p:cTn>
                                        <p:tgtEl>
                                          <p:spTgt spid="9"/>
                                        </p:tgtEl>
                                        <p:attrNameLst>
                                          <p:attrName>ppt_y</p:attrName>
                                        </p:attrNameLst>
                                      </p:cBhvr>
                                      <p:tavLst>
                                        <p:tav tm="0">
                                          <p:val>
                                            <p:strVal val="ppt_y"/>
                                          </p:val>
                                        </p:tav>
                                        <p:tav tm="100000">
                                          <p:val>
                                            <p:strVal val="ppt_y-0.4-0.1"/>
                                          </p:val>
                                        </p:tav>
                                      </p:tavLst>
                                    </p:anim>
                                    <p:set>
                                      <p:cBhvr>
                                        <p:cTn id="45" dur="1" fill="hold">
                                          <p:stCondLst>
                                            <p:cond delay="999"/>
                                          </p:stCondLst>
                                        </p:cTn>
                                        <p:tgtEl>
                                          <p:spTgt spid="9"/>
                                        </p:tgtEl>
                                        <p:attrNameLst>
                                          <p:attrName>style.visibility</p:attrName>
                                        </p:attrNameLst>
                                      </p:cBhvr>
                                      <p:to>
                                        <p:strVal val="hidden"/>
                                      </p:to>
                                    </p:set>
                                  </p:childTnLst>
                                </p:cTn>
                              </p:par>
                              <p:par>
                                <p:cTn id="46" presetID="54" presetClass="entr" presetSubtype="0" accel="10000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1000" fill="hold"/>
                                        <p:tgtEl>
                                          <p:spTgt spid="5"/>
                                        </p:tgtEl>
                                        <p:attrNameLst>
                                          <p:attrName>ppt_w</p:attrName>
                                        </p:attrNameLst>
                                      </p:cBhvr>
                                      <p:tavLst>
                                        <p:tav tm="0">
                                          <p:val>
                                            <p:strVal val="#ppt_w*0.05"/>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 calcmode="lin" valueType="num">
                                      <p:cBhvr>
                                        <p:cTn id="50" dur="1000" fill="hold"/>
                                        <p:tgtEl>
                                          <p:spTgt spid="5"/>
                                        </p:tgtEl>
                                        <p:attrNameLst>
                                          <p:attrName>ppt_x</p:attrName>
                                        </p:attrNameLst>
                                      </p:cBhvr>
                                      <p:tavLst>
                                        <p:tav tm="0">
                                          <p:val>
                                            <p:strVal val="#ppt_x-.2"/>
                                          </p:val>
                                        </p:tav>
                                        <p:tav tm="100000">
                                          <p:val>
                                            <p:strVal val="#ppt_x"/>
                                          </p:val>
                                        </p:tav>
                                      </p:tavLst>
                                    </p:anim>
                                    <p:anim calcmode="lin" valueType="num">
                                      <p:cBhvr>
                                        <p:cTn id="51" dur="1000" fill="hold"/>
                                        <p:tgtEl>
                                          <p:spTgt spid="5"/>
                                        </p:tgtEl>
                                        <p:attrNameLst>
                                          <p:attrName>ppt_y</p:attrName>
                                        </p:attrNameLst>
                                      </p:cBhvr>
                                      <p:tavLst>
                                        <p:tav tm="0">
                                          <p:val>
                                            <p:strVal val="#ppt_y"/>
                                          </p:val>
                                        </p:tav>
                                        <p:tav tm="100000">
                                          <p:val>
                                            <p:strVal val="#ppt_y"/>
                                          </p:val>
                                        </p:tav>
                                      </p:tavLst>
                                    </p:anim>
                                    <p:animEffect transition="in" filter="fade">
                                      <p:cBhvr>
                                        <p:cTn id="52" dur="10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5" fill="hold" nodeType="clickEffect">
                                  <p:stCondLst>
                                    <p:cond delay="0"/>
                                  </p:stCondLst>
                                  <p:childTnLst>
                                    <p:animEffect transition="out" filter="blinds(vertical)">
                                      <p:cBhvr>
                                        <p:cTn id="56" dur="1000"/>
                                        <p:tgtEl>
                                          <p:spTgt spid="5"/>
                                        </p:tgtEl>
                                      </p:cBhvr>
                                    </p:animEffect>
                                    <p:set>
                                      <p:cBhvr>
                                        <p:cTn id="57" dur="1" fill="hold">
                                          <p:stCondLst>
                                            <p:cond delay="999"/>
                                          </p:stCondLst>
                                        </p:cTn>
                                        <p:tgtEl>
                                          <p:spTgt spid="5"/>
                                        </p:tgtEl>
                                        <p:attrNameLst>
                                          <p:attrName>style.visibility</p:attrName>
                                        </p:attrNameLst>
                                      </p:cBhvr>
                                      <p:to>
                                        <p:strVal val="hidden"/>
                                      </p:to>
                                    </p:set>
                                  </p:childTnLst>
                                </p:cTn>
                              </p:par>
                              <p:par>
                                <p:cTn id="58" presetID="3" presetClass="entr" presetSubtype="5"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linds(vertical)">
                                      <p:cBhvr>
                                        <p:cTn id="60" dur="10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xit" presetSubtype="8" fill="hold" nodeType="clickEffect">
                                  <p:stCondLst>
                                    <p:cond delay="0"/>
                                  </p:stCondLst>
                                  <p:childTnLst>
                                    <p:animEffect transition="out" filter="wheel(8)">
                                      <p:cBhvr>
                                        <p:cTn id="64" dur="2000"/>
                                        <p:tgtEl>
                                          <p:spTgt spid="4"/>
                                        </p:tgtEl>
                                      </p:cBhvr>
                                    </p:animEffect>
                                    <p:set>
                                      <p:cBhvr>
                                        <p:cTn id="65" dur="1" fill="hold">
                                          <p:stCondLst>
                                            <p:cond delay="1999"/>
                                          </p:stCondLst>
                                        </p:cTn>
                                        <p:tgtEl>
                                          <p:spTgt spid="4"/>
                                        </p:tgtEl>
                                        <p:attrNameLst>
                                          <p:attrName>style.visibility</p:attrName>
                                        </p:attrNameLst>
                                      </p:cBhvr>
                                      <p:to>
                                        <p:strVal val="hidden"/>
                                      </p:to>
                                    </p:set>
                                  </p:childTnLst>
                                </p:cTn>
                              </p:par>
                              <p:par>
                                <p:cTn id="66" presetID="2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edge">
                                      <p:cBhvr>
                                        <p:cTn id="6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3 подгруппа (5).jpg"/>
          <p:cNvPicPr>
            <a:picLocks noChangeAspect="1"/>
          </p:cNvPicPr>
          <p:nvPr/>
        </p:nvPicPr>
        <p:blipFill>
          <a:blip r:embed="rId3" cstate="print"/>
          <a:stretch>
            <a:fillRect/>
          </a:stretch>
        </p:blipFill>
        <p:spPr>
          <a:xfrm>
            <a:off x="179512" y="260648"/>
            <a:ext cx="8718286" cy="6378312"/>
          </a:xfrm>
          <a:prstGeom prst="rect">
            <a:avLst/>
          </a:prstGeom>
        </p:spPr>
      </p:pic>
      <p:pic>
        <p:nvPicPr>
          <p:cNvPr id="6" name="Рисунок 5" descr="getImage (16).jpg"/>
          <p:cNvPicPr>
            <a:picLocks noChangeAspect="1"/>
          </p:cNvPicPr>
          <p:nvPr/>
        </p:nvPicPr>
        <p:blipFill>
          <a:blip r:embed="rId4" cstate="print"/>
          <a:stretch>
            <a:fillRect/>
          </a:stretch>
        </p:blipFill>
        <p:spPr>
          <a:xfrm>
            <a:off x="251520" y="188640"/>
            <a:ext cx="8693302" cy="6357982"/>
          </a:xfrm>
          <a:prstGeom prst="rect">
            <a:avLst/>
          </a:prstGeom>
        </p:spPr>
      </p:pic>
      <p:pic>
        <p:nvPicPr>
          <p:cNvPr id="4" name="Рисунок 3" descr="CHathan_1-900.jpg"/>
          <p:cNvPicPr>
            <a:picLocks noChangeAspect="1"/>
          </p:cNvPicPr>
          <p:nvPr/>
        </p:nvPicPr>
        <p:blipFill>
          <a:blip r:embed="rId5" cstate="print"/>
          <a:stretch>
            <a:fillRect/>
          </a:stretch>
        </p:blipFill>
        <p:spPr>
          <a:xfrm>
            <a:off x="323528" y="260649"/>
            <a:ext cx="8643966" cy="6336703"/>
          </a:xfrm>
          <a:prstGeom prst="rect">
            <a:avLst/>
          </a:prstGeom>
        </p:spPr>
      </p:pic>
      <p:pic>
        <p:nvPicPr>
          <p:cNvPr id="3" name="Рисунок 2" descr="3 подгруппа (2).jpg"/>
          <p:cNvPicPr>
            <a:picLocks noChangeAspect="1"/>
          </p:cNvPicPr>
          <p:nvPr/>
        </p:nvPicPr>
        <p:blipFill>
          <a:blip r:embed="rId6" cstate="print"/>
          <a:stretch>
            <a:fillRect/>
          </a:stretch>
        </p:blipFill>
        <p:spPr>
          <a:xfrm>
            <a:off x="179512" y="188640"/>
            <a:ext cx="8691591" cy="6408712"/>
          </a:xfrm>
          <a:prstGeom prst="rect">
            <a:avLst/>
          </a:prstGeom>
        </p:spPr>
      </p:pic>
      <p:pic>
        <p:nvPicPr>
          <p:cNvPr id="9" name="Picture 4" descr="http://i.ucrazy.ru/files/i/2008.11.6/1225965164_009a.jpg"/>
          <p:cNvPicPr>
            <a:picLocks noChangeAspect="1" noChangeArrowheads="1"/>
          </p:cNvPicPr>
          <p:nvPr/>
        </p:nvPicPr>
        <p:blipFill>
          <a:blip r:embed="rId7" cstate="print"/>
          <a:srcRect/>
          <a:stretch>
            <a:fillRect/>
          </a:stretch>
        </p:blipFill>
        <p:spPr bwMode="auto">
          <a:xfrm>
            <a:off x="179512" y="260648"/>
            <a:ext cx="8712969" cy="6408712"/>
          </a:xfrm>
          <a:prstGeom prst="rect">
            <a:avLst/>
          </a:prstGeom>
          <a:noFill/>
        </p:spPr>
      </p:pic>
      <p:pic>
        <p:nvPicPr>
          <p:cNvPr id="11" name="Picture 2" descr="http://ic.pics.livejournal.com/haruki_ts/15042779/246139/246139_1000.jpg"/>
          <p:cNvPicPr>
            <a:picLocks noChangeAspect="1" noChangeArrowheads="1"/>
          </p:cNvPicPr>
          <p:nvPr/>
        </p:nvPicPr>
        <p:blipFill>
          <a:blip r:embed="rId8" cstate="print"/>
          <a:srcRect/>
          <a:stretch>
            <a:fillRect/>
          </a:stretch>
        </p:blipFill>
        <p:spPr bwMode="auto">
          <a:xfrm>
            <a:off x="251520" y="188640"/>
            <a:ext cx="8640960" cy="6408712"/>
          </a:xfrm>
          <a:prstGeom prst="rect">
            <a:avLst/>
          </a:prstGeom>
          <a:noFill/>
        </p:spPr>
      </p:pic>
      <p:sp>
        <p:nvSpPr>
          <p:cNvPr id="2" name="Текст 4">
            <a:hlinkClick r:id="rId9" action="ppaction://hlinksldjump"/>
          </p:cNvPr>
          <p:cNvSpPr txBox="1">
            <a:spLocks/>
          </p:cNvSpPr>
          <p:nvPr/>
        </p:nvSpPr>
        <p:spPr>
          <a:xfrm>
            <a:off x="7929586" y="5786454"/>
            <a:ext cx="1214414" cy="857256"/>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9" action="ppaction://hlinksldjump"/>
              </a:rPr>
              <a:t>Вернутся </a:t>
            </a: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9" action="ppaction://hlinksldjump"/>
              </a:rPr>
              <a:t>В</a:t>
            </a: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9"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hlinkClick r:id="rId9" action="ppaction://hlinksldjump"/>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21"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xit" presetSubtype="0" decel="100000" fill="hold" nodeType="clickEffect">
                                  <p:stCondLst>
                                    <p:cond delay="0"/>
                                  </p:stCondLst>
                                  <p:childTnLst>
                                    <p:anim calcmode="lin" valueType="num">
                                      <p:cBhvr>
                                        <p:cTn id="18" dur="1000"/>
                                        <p:tgtEl>
                                          <p:spTgt spid="6"/>
                                        </p:tgtEl>
                                        <p:attrNameLst>
                                          <p:attrName>ppt_h</p:attrName>
                                        </p:attrNameLst>
                                      </p:cBhvr>
                                      <p:tavLst>
                                        <p:tav tm="0">
                                          <p:val>
                                            <p:strVal val="ppt_h"/>
                                          </p:val>
                                        </p:tav>
                                        <p:tav tm="50000">
                                          <p:val>
                                            <p:strVal val="ppt_h/20"/>
                                          </p:val>
                                        </p:tav>
                                        <p:tav tm="100000">
                                          <p:val>
                                            <p:strVal val="ppt_h/20"/>
                                          </p:val>
                                        </p:tav>
                                      </p:tavLst>
                                    </p:anim>
                                    <p:anim calcmode="lin" valueType="num">
                                      <p:cBhvr>
                                        <p:cTn id="19" dur="1000"/>
                                        <p:tgtEl>
                                          <p:spTgt spid="6"/>
                                        </p:tgtEl>
                                        <p:attrNameLst>
                                          <p:attrName>ppt_w</p:attrName>
                                        </p:attrNameLst>
                                      </p:cBhvr>
                                      <p:tavLst>
                                        <p:tav tm="0">
                                          <p:val>
                                            <p:strVal val="ppt_w"/>
                                          </p:val>
                                        </p:tav>
                                        <p:tav tm="50000">
                                          <p:val>
                                            <p:strVal val="ppt_w+.3"/>
                                          </p:val>
                                        </p:tav>
                                        <p:tav tm="100000">
                                          <p:val>
                                            <p:strVal val="ppt_w+.3"/>
                                          </p:val>
                                        </p:tav>
                                      </p:tavLst>
                                    </p:anim>
                                    <p:anim calcmode="lin" valueType="num">
                                      <p:cBhvr>
                                        <p:cTn id="20" dur="1000"/>
                                        <p:tgtEl>
                                          <p:spTgt spid="6"/>
                                        </p:tgtEl>
                                        <p:attrNameLst>
                                          <p:attrName>ppt_x</p:attrName>
                                        </p:attrNameLst>
                                      </p:cBhvr>
                                      <p:tavLst>
                                        <p:tav tm="0">
                                          <p:val>
                                            <p:strVal val="ppt_x"/>
                                          </p:val>
                                        </p:tav>
                                        <p:tav tm="50000">
                                          <p:val>
                                            <p:strVal val="ppt_x"/>
                                          </p:val>
                                        </p:tav>
                                        <p:tav tm="100000">
                                          <p:val>
                                            <p:strVal val="ppt_x-.3"/>
                                          </p:val>
                                        </p:tav>
                                      </p:tavLst>
                                    </p:anim>
                                    <p:anim calcmode="lin" valueType="num">
                                      <p:cBhvr>
                                        <p:cTn id="21" dur="1000"/>
                                        <p:tgtEl>
                                          <p:spTgt spid="6"/>
                                        </p:tgtEl>
                                        <p:attrNameLst>
                                          <p:attrName>ppt_y</p:attrName>
                                        </p:attrNameLst>
                                      </p:cBhvr>
                                      <p:tavLst>
                                        <p:tav tm="0">
                                          <p:val>
                                            <p:strVal val="ppt_y"/>
                                          </p:val>
                                        </p:tav>
                                        <p:tav tm="100000">
                                          <p:val>
                                            <p:strVal val="ppt_y"/>
                                          </p:val>
                                        </p:tav>
                                      </p:tavLst>
                                    </p:anim>
                                    <p:set>
                                      <p:cBhvr>
                                        <p:cTn id="22" dur="1" fill="hold">
                                          <p:stCondLst>
                                            <p:cond delay="999"/>
                                          </p:stCondLst>
                                        </p:cTn>
                                        <p:tgtEl>
                                          <p:spTgt spid="6"/>
                                        </p:tgtEl>
                                        <p:attrNameLst>
                                          <p:attrName>style.visibility</p:attrName>
                                        </p:attrNameLst>
                                      </p:cBhvr>
                                      <p:to>
                                        <p:strVal val="hidden"/>
                                      </p:to>
                                    </p:se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xit" presetSubtype="0" fill="hold" nodeType="clickEffect">
                                  <p:stCondLst>
                                    <p:cond delay="0"/>
                                  </p:stCondLst>
                                  <p:childTnLst>
                                    <p:animScale>
                                      <p:cBhvr>
                                        <p:cTn id="29"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0" dur="1000" accel="50000">
                                          <p:stCondLst>
                                            <p:cond delay="0"/>
                                          </p:stCondLst>
                                        </p:cTn>
                                        <p:tgtEl>
                                          <p:spTgt spid="4"/>
                                        </p:tgtEl>
                                        <p:attrNameLst>
                                          <p:attrName>ppt_x</p:attrName>
                                          <p:attrName>ppt_y</p:attrName>
                                        </p:attrNameLst>
                                      </p:cBhvr>
                                    </p:animMotion>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47"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5" presetClass="exit" presetSubtype="0" fill="hold" nodeType="clickEffect">
                                  <p:stCondLst>
                                    <p:cond delay="0"/>
                                  </p:stCondLst>
                                  <p:childTnLst>
                                    <p:anim calcmode="lin" valueType="num">
                                      <p:cBhvr>
                                        <p:cTn id="41" dur="1000"/>
                                        <p:tgtEl>
                                          <p:spTgt spid="3"/>
                                        </p:tgtEl>
                                        <p:attrNameLst>
                                          <p:attrName>ppt_w</p:attrName>
                                        </p:attrNameLst>
                                      </p:cBhvr>
                                      <p:tavLst>
                                        <p:tav tm="0">
                                          <p:val>
                                            <p:strVal val="ppt_w"/>
                                          </p:val>
                                        </p:tav>
                                        <p:tav tm="100000">
                                          <p:val>
                                            <p:strVal val="ppt_w*0.70"/>
                                          </p:val>
                                        </p:tav>
                                      </p:tavLst>
                                    </p:anim>
                                    <p:anim calcmode="lin" valueType="num">
                                      <p:cBhvr>
                                        <p:cTn id="42" dur="1000"/>
                                        <p:tgtEl>
                                          <p:spTgt spid="3"/>
                                        </p:tgtEl>
                                        <p:attrNameLst>
                                          <p:attrName>ppt_h</p:attrName>
                                        </p:attrNameLst>
                                      </p:cBhvr>
                                      <p:tavLst>
                                        <p:tav tm="0">
                                          <p:val>
                                            <p:strVal val="ppt_h"/>
                                          </p:val>
                                        </p:tav>
                                        <p:tav tm="100000">
                                          <p:val>
                                            <p:strVal val="ppt_h"/>
                                          </p:val>
                                        </p:tav>
                                      </p:tavLst>
                                    </p:anim>
                                    <p:animEffect transition="out" filter="fade">
                                      <p:cBhvr>
                                        <p:cTn id="43" dur="1000"/>
                                        <p:tgtEl>
                                          <p:spTgt spid="3"/>
                                        </p:tgtEl>
                                      </p:cBhvr>
                                    </p:animEffect>
                                    <p:set>
                                      <p:cBhvr>
                                        <p:cTn id="44" dur="1" fill="hold">
                                          <p:stCondLst>
                                            <p:cond delay="999"/>
                                          </p:stCondLst>
                                        </p:cTn>
                                        <p:tgtEl>
                                          <p:spTgt spid="3"/>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5" fill="hold" nodeType="clickEffect">
                                  <p:stCondLst>
                                    <p:cond delay="0"/>
                                  </p:stCondLst>
                                  <p:childTnLst>
                                    <p:animEffect transition="out" filter="blinds(vertical)">
                                      <p:cBhvr>
                                        <p:cTn id="51" dur="1000"/>
                                        <p:tgtEl>
                                          <p:spTgt spid="9"/>
                                        </p:tgtEl>
                                      </p:cBhvr>
                                    </p:animEffect>
                                    <p:set>
                                      <p:cBhvr>
                                        <p:cTn id="52" dur="1" fill="hold">
                                          <p:stCondLst>
                                            <p:cond delay="999"/>
                                          </p:stCondLst>
                                        </p:cTn>
                                        <p:tgtEl>
                                          <p:spTgt spid="9"/>
                                        </p:tgtEl>
                                        <p:attrNameLst>
                                          <p:attrName>style.visibility</p:attrName>
                                        </p:attrNameLst>
                                      </p:cBhvr>
                                      <p:to>
                                        <p:strVal val="hidden"/>
                                      </p:to>
                                    </p:set>
                                  </p:childTnLst>
                                </p:cTn>
                              </p:par>
                              <p:par>
                                <p:cTn id="53" presetID="55"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000"/>
                            </p:stCondLst>
                            <p:childTnLst>
                              <p:par>
                                <p:cTn id="59" presetID="37"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2000"/>
                                        <p:tgtEl>
                                          <p:spTgt spid="2"/>
                                        </p:tgtEl>
                                      </p:cBhvr>
                                    </p:animEffect>
                                    <p:anim calcmode="lin" valueType="num">
                                      <p:cBhvr>
                                        <p:cTn id="62" dur="2000" fill="hold"/>
                                        <p:tgtEl>
                                          <p:spTgt spid="2"/>
                                        </p:tgtEl>
                                        <p:attrNameLst>
                                          <p:attrName>ppt_x</p:attrName>
                                        </p:attrNameLst>
                                      </p:cBhvr>
                                      <p:tavLst>
                                        <p:tav tm="0">
                                          <p:val>
                                            <p:strVal val="#ppt_x"/>
                                          </p:val>
                                        </p:tav>
                                        <p:tav tm="100000">
                                          <p:val>
                                            <p:strVal val="#ppt_x"/>
                                          </p:val>
                                        </p:tav>
                                      </p:tavLst>
                                    </p:anim>
                                    <p:anim calcmode="lin" valueType="num">
                                      <p:cBhvr>
                                        <p:cTn id="63" dur="1800" decel="100000" fill="hold"/>
                                        <p:tgtEl>
                                          <p:spTgt spid="2"/>
                                        </p:tgtEl>
                                        <p:attrNameLst>
                                          <p:attrName>ppt_y</p:attrName>
                                        </p:attrNameLst>
                                      </p:cBhvr>
                                      <p:tavLst>
                                        <p:tav tm="0">
                                          <p:val>
                                            <p:strVal val="#ppt_y+1"/>
                                          </p:val>
                                        </p:tav>
                                        <p:tav tm="100000">
                                          <p:val>
                                            <p:strVal val="#ppt_y-.03"/>
                                          </p:val>
                                        </p:tav>
                                      </p:tavLst>
                                    </p:anim>
                                    <p:anim calcmode="lin" valueType="num">
                                      <p:cBhvr>
                                        <p:cTn id="64"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908720"/>
          </a:xfrm>
        </p:spPr>
        <p:txBody>
          <a:bodyPr/>
          <a:lstStyle/>
          <a:p>
            <a:r>
              <a:rPr lang="ru-RU" b="1" dirty="0" smtClean="0">
                <a:effectLst>
                  <a:outerShdw blurRad="38100" dist="38100" dir="2700000" algn="tl">
                    <a:srgbClr val="000000">
                      <a:alpha val="43137"/>
                    </a:srgbClr>
                  </a:outerShdw>
                </a:effectLst>
              </a:rPr>
              <a:t>Орджоникидзевский район</a:t>
            </a:r>
            <a:endParaRPr lang="ru-RU" b="1" dirty="0">
              <a:effectLst>
                <a:outerShdw blurRad="38100" dist="38100" dir="2700000" algn="tl">
                  <a:srgbClr val="000000">
                    <a:alpha val="43137"/>
                  </a:srgbClr>
                </a:outerShdw>
              </a:effectLst>
            </a:endParaRPr>
          </a:p>
        </p:txBody>
      </p:sp>
      <p:pic>
        <p:nvPicPr>
          <p:cNvPr id="9" name="Рисунок 8" descr="kkk.jpg"/>
          <p:cNvPicPr>
            <a:picLocks noChangeAspect="1"/>
          </p:cNvPicPr>
          <p:nvPr/>
        </p:nvPicPr>
        <p:blipFill>
          <a:blip r:embed="rId3" cstate="print"/>
          <a:stretch>
            <a:fillRect/>
          </a:stretch>
        </p:blipFill>
        <p:spPr>
          <a:xfrm>
            <a:off x="0" y="1628800"/>
            <a:ext cx="9144000" cy="5229200"/>
          </a:xfrm>
          <a:prstGeom prst="rect">
            <a:avLst/>
          </a:prstGeom>
        </p:spPr>
      </p:pic>
      <p:sp>
        <p:nvSpPr>
          <p:cNvPr id="10" name="Заголовок 1"/>
          <p:cNvSpPr txBox="1">
            <a:spLocks/>
          </p:cNvSpPr>
          <p:nvPr/>
        </p:nvSpPr>
        <p:spPr>
          <a:xfrm>
            <a:off x="467544" y="836712"/>
            <a:ext cx="8229600" cy="648072"/>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Горная гряда «Сундуки»</a:t>
            </a:r>
          </a:p>
        </p:txBody>
      </p:sp>
    </p:spTree>
  </p:cSld>
  <p:clrMapOvr>
    <a:masterClrMapping/>
  </p:clrMapOvr>
  <p:transition spd="slow" advClick="0"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1000"/>
                                        <p:tgtEl>
                                          <p:spTgt spid="2"/>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1000"/>
                                        <p:tgtEl>
                                          <p:spTgt spid="10"/>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s2.jpg"/>
          <p:cNvPicPr>
            <a:picLocks noChangeAspect="1"/>
          </p:cNvPicPr>
          <p:nvPr/>
        </p:nvPicPr>
        <p:blipFill>
          <a:blip r:embed="rId3" cstate="print"/>
          <a:stretch>
            <a:fillRect/>
          </a:stretch>
        </p:blipFill>
        <p:spPr>
          <a:xfrm>
            <a:off x="0" y="0"/>
            <a:ext cx="9221229" cy="6858000"/>
          </a:xfrm>
          <a:prstGeom prst="rect">
            <a:avLst/>
          </a:prstGeom>
        </p:spPr>
      </p:pic>
      <p:pic>
        <p:nvPicPr>
          <p:cNvPr id="4" name="Рисунок 3" descr="Sunduki-Hakasiya.jpg"/>
          <p:cNvPicPr>
            <a:picLocks noChangeAspect="1"/>
          </p:cNvPicPr>
          <p:nvPr/>
        </p:nvPicPr>
        <p:blipFill>
          <a:blip r:embed="rId4" cstate="print"/>
          <a:stretch>
            <a:fillRect/>
          </a:stretch>
        </p:blipFill>
        <p:spPr>
          <a:xfrm>
            <a:off x="0" y="0"/>
            <a:ext cx="9144000" cy="6858000"/>
          </a:xfrm>
          <a:prstGeom prst="rect">
            <a:avLst/>
          </a:prstGeom>
        </p:spPr>
      </p:pic>
      <p:sp>
        <p:nvSpPr>
          <p:cNvPr id="5" name="Заголовок 4"/>
          <p:cNvSpPr>
            <a:spLocks noGrp="1"/>
          </p:cNvSpPr>
          <p:nvPr>
            <p:ph type="title"/>
          </p:nvPr>
        </p:nvSpPr>
        <p:spPr>
          <a:xfrm>
            <a:off x="428596" y="4214818"/>
            <a:ext cx="8229600" cy="2428892"/>
          </a:xfrm>
        </p:spPr>
        <p:txBody>
          <a:bodyPr>
            <a:noAutofit/>
          </a:bodyPr>
          <a:lstStyle/>
          <a:p>
            <a:r>
              <a:rPr lang="ru-RU" sz="4000" b="1" dirty="0" smtClean="0">
                <a:effectLst>
                  <a:outerShdw blurRad="38100" dist="38100" dir="2700000" algn="tl">
                    <a:srgbClr val="000000">
                      <a:alpha val="43137"/>
                    </a:srgbClr>
                  </a:outerShdw>
                </a:effectLst>
              </a:rPr>
              <a:t>Название гряда получила от самой северной горы - «Сундук», На вершине которой находится скала в виде сундука   </a:t>
            </a:r>
            <a:endParaRPr lang="ru-RU" sz="4000" b="1" dirty="0">
              <a:effectLst>
                <a:outerShdw blurRad="38100" dist="38100" dir="2700000" algn="tl">
                  <a:srgbClr val="000000">
                    <a:alpha val="43137"/>
                  </a:srgbClr>
                </a:outerShdw>
              </a:effectLst>
            </a:endParaRPr>
          </a:p>
        </p:txBody>
      </p:sp>
    </p:spTree>
  </p:cSld>
  <p:clrMapOvr>
    <a:masterClrMapping/>
  </p:clrMapOvr>
  <p:transition spd="slow" advClick="0" advTm="17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000"/>
                                        <p:tgtEl>
                                          <p:spTgt spid="4"/>
                                        </p:tgtEl>
                                      </p:cBhvr>
                                    </p:animEffect>
                                  </p:childTnLst>
                                </p:cTn>
                              </p:par>
                            </p:childTnLst>
                          </p:cTn>
                        </p:par>
                        <p:par>
                          <p:cTn id="8" fill="hold">
                            <p:stCondLst>
                              <p:cond delay="2000"/>
                            </p:stCondLst>
                            <p:childTnLst>
                              <p:par>
                                <p:cTn id="9" presetID="58" presetClass="entr" presetSubtype="0" ac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strVal val="#ppt_w*2.5"/>
                                          </p:val>
                                        </p:tav>
                                        <p:tav tm="100000">
                                          <p:val>
                                            <p:strVal val="#ppt_w"/>
                                          </p:val>
                                        </p:tav>
                                      </p:tavLst>
                                    </p:anim>
                                    <p:anim calcmode="lin" valueType="num">
                                      <p:cBhvr>
                                        <p:cTn id="12" dur="2000" fill="hold"/>
                                        <p:tgtEl>
                                          <p:spTgt spid="5"/>
                                        </p:tgtEl>
                                        <p:attrNameLst>
                                          <p:attrName>ppt_h</p:attrName>
                                        </p:attrNameLst>
                                      </p:cBhvr>
                                      <p:tavLst>
                                        <p:tav tm="0">
                                          <p:val>
                                            <p:strVal val="#ppt_h*0.01"/>
                                          </p:val>
                                        </p:tav>
                                        <p:tav tm="100000">
                                          <p:val>
                                            <p:strVal val="#ppt_h"/>
                                          </p:val>
                                        </p:tav>
                                      </p:tavLst>
                                    </p:anim>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h+1"/>
                                          </p:val>
                                        </p:tav>
                                        <p:tav tm="100000">
                                          <p:val>
                                            <p:strVal val="#ppt_y"/>
                                          </p:val>
                                        </p:tav>
                                      </p:tavLst>
                                    </p:anim>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3"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tatic.panoramio.com/photos/large/94097864.jpg"/>
          <p:cNvPicPr>
            <a:picLocks noChangeAspect="1" noChangeArrowheads="1"/>
          </p:cNvPicPr>
          <p:nvPr/>
        </p:nvPicPr>
        <p:blipFill>
          <a:blip r:embed="rId3" cstate="print"/>
          <a:srcRect l="4326" b="6802"/>
          <a:stretch>
            <a:fillRect/>
          </a:stretch>
        </p:blipFill>
        <p:spPr bwMode="auto">
          <a:xfrm>
            <a:off x="1" y="908720"/>
            <a:ext cx="9144000" cy="5949280"/>
          </a:xfrm>
          <a:prstGeom prst="rect">
            <a:avLst/>
          </a:prstGeom>
          <a:noFill/>
        </p:spPr>
      </p:pic>
      <p:pic>
        <p:nvPicPr>
          <p:cNvPr id="33798" name="Picture 6" descr="http://static.panoramio.com/photos/large/75857139.jpg"/>
          <p:cNvPicPr>
            <a:picLocks noChangeAspect="1" noChangeArrowheads="1"/>
          </p:cNvPicPr>
          <p:nvPr/>
        </p:nvPicPr>
        <p:blipFill>
          <a:blip r:embed="rId4" cstate="print"/>
          <a:srcRect/>
          <a:stretch>
            <a:fillRect/>
          </a:stretch>
        </p:blipFill>
        <p:spPr bwMode="auto">
          <a:xfrm>
            <a:off x="1835695" y="0"/>
            <a:ext cx="5571853" cy="6858000"/>
          </a:xfrm>
          <a:prstGeom prst="rect">
            <a:avLst/>
          </a:prstGeom>
          <a:noFill/>
        </p:spPr>
      </p:pic>
      <p:pic>
        <p:nvPicPr>
          <p:cNvPr id="33800" name="Picture 8" descr="http://static.panoramio.com/photos/large/94000493.jpg"/>
          <p:cNvPicPr>
            <a:picLocks noChangeAspect="1" noChangeArrowheads="1"/>
          </p:cNvPicPr>
          <p:nvPr/>
        </p:nvPicPr>
        <p:blipFill>
          <a:blip r:embed="rId5" cstate="print"/>
          <a:srcRect l="6688" b="5901"/>
          <a:stretch>
            <a:fillRect/>
          </a:stretch>
        </p:blipFill>
        <p:spPr bwMode="auto">
          <a:xfrm>
            <a:off x="0" y="-1"/>
            <a:ext cx="9144000" cy="6858001"/>
          </a:xfrm>
          <a:prstGeom prst="rect">
            <a:avLst/>
          </a:prstGeom>
          <a:noFill/>
        </p:spPr>
      </p:pic>
      <p:sp>
        <p:nvSpPr>
          <p:cNvPr id="8" name="Прямоугольник 7"/>
          <p:cNvSpPr/>
          <p:nvPr/>
        </p:nvSpPr>
        <p:spPr>
          <a:xfrm>
            <a:off x="0" y="0"/>
            <a:ext cx="9144000" cy="830997"/>
          </a:xfrm>
          <a:prstGeom prst="rect">
            <a:avLst/>
          </a:prstGeom>
        </p:spPr>
        <p:txBody>
          <a:bodyPr wrap="square">
            <a:spAutoFit/>
          </a:bodyPr>
          <a:lstStyle/>
          <a:p>
            <a:pPr algn="ctr"/>
            <a:r>
              <a:rPr lang="ru-RU" sz="4800" b="1" dirty="0" smtClean="0">
                <a:effectLst>
                  <a:outerShdw blurRad="38100" dist="38100" dir="2700000" algn="tl">
                    <a:srgbClr val="000000">
                      <a:alpha val="43137"/>
                    </a:srgbClr>
                  </a:outerShdw>
                </a:effectLst>
              </a:rPr>
              <a:t>Ивановские озёра </a:t>
            </a:r>
            <a:endParaRPr lang="ru-RU" sz="4800" dirty="0">
              <a:effectLst>
                <a:outerShdw blurRad="38100" dist="38100" dir="2700000" algn="tl">
                  <a:srgbClr val="000000">
                    <a:alpha val="43137"/>
                  </a:srgbClr>
                </a:outerShdw>
              </a:effectLst>
            </a:endParaRPr>
          </a:p>
        </p:txBody>
      </p:sp>
      <p:sp>
        <p:nvSpPr>
          <p:cNvPr id="7" name="Текст 4"/>
          <p:cNvSpPr txBox="1">
            <a:spLocks/>
          </p:cNvSpPr>
          <p:nvPr/>
        </p:nvSpPr>
        <p:spPr>
          <a:xfrm>
            <a:off x="7929586" y="5786454"/>
            <a:ext cx="1000132" cy="857256"/>
          </a:xfrm>
          <a:prstGeom prst="rect">
            <a:avLst/>
          </a:prstGeom>
        </p:spPr>
        <p:txBody>
          <a:bodyPr>
            <a:normAutofit lnSpcReduction="10000"/>
          </a:bodyPr>
          <a:lstStyle/>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Вернутся </a:t>
            </a: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6" action="ppaction://hlinksldjump"/>
              </a:rPr>
              <a:t>в</a:t>
            </a:r>
            <a:endPar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ru-RU"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hlinkClick r:id="rId6" action="ppaction://hlinksldjump"/>
              </a:rPr>
              <a:t>начало</a:t>
            </a:r>
            <a:endParaRPr kumimoji="0" lang="ru-RU"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1800" decel="100000" fill="hold"/>
                                        <p:tgtEl>
                                          <p:spTgt spid="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33794"/>
                                        </p:tgtEl>
                                        <p:attrNameLst>
                                          <p:attrName>style.visibility</p:attrName>
                                        </p:attrNameLst>
                                      </p:cBhvr>
                                      <p:to>
                                        <p:strVal val="visible"/>
                                      </p:to>
                                    </p:set>
                                    <p:animEffect transition="in" filter="fade">
                                      <p:cBhvr>
                                        <p:cTn id="14" dur="1000"/>
                                        <p:tgtEl>
                                          <p:spTgt spid="33794"/>
                                        </p:tgtEl>
                                      </p:cBhvr>
                                    </p:animEffect>
                                    <p:anim calcmode="lin" valueType="num">
                                      <p:cBhvr>
                                        <p:cTn id="15" dur="1000" fill="hold"/>
                                        <p:tgtEl>
                                          <p:spTgt spid="33794"/>
                                        </p:tgtEl>
                                        <p:attrNameLst>
                                          <p:attrName>ppt_x</p:attrName>
                                        </p:attrNameLst>
                                      </p:cBhvr>
                                      <p:tavLst>
                                        <p:tav tm="0">
                                          <p:val>
                                            <p:strVal val="#ppt_x"/>
                                          </p:val>
                                        </p:tav>
                                        <p:tav tm="100000">
                                          <p:val>
                                            <p:strVal val="#ppt_x"/>
                                          </p:val>
                                        </p:tav>
                                      </p:tavLst>
                                    </p:anim>
                                    <p:anim calcmode="lin" valueType="num">
                                      <p:cBhvr>
                                        <p:cTn id="16"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nodeType="clickEffect">
                                  <p:stCondLst>
                                    <p:cond delay="0"/>
                                  </p:stCondLst>
                                  <p:childTnLst>
                                    <p:animEffect transition="out" filter="strips(downLeft)">
                                      <p:cBhvr>
                                        <p:cTn id="20" dur="1000"/>
                                        <p:tgtEl>
                                          <p:spTgt spid="33794"/>
                                        </p:tgtEl>
                                      </p:cBhvr>
                                    </p:animEffect>
                                    <p:set>
                                      <p:cBhvr>
                                        <p:cTn id="21" dur="1" fill="hold">
                                          <p:stCondLst>
                                            <p:cond delay="999"/>
                                          </p:stCondLst>
                                        </p:cTn>
                                        <p:tgtEl>
                                          <p:spTgt spid="33794"/>
                                        </p:tgtEl>
                                        <p:attrNameLst>
                                          <p:attrName>style.visibility</p:attrName>
                                        </p:attrNameLst>
                                      </p:cBhvr>
                                      <p:to>
                                        <p:strVal val="hidden"/>
                                      </p:to>
                                    </p:set>
                                  </p:childTnLst>
                                </p:cTn>
                              </p:par>
                              <p:par>
                                <p:cTn id="22" presetID="18" presetClass="entr" presetSubtype="12" fill="hold" nodeType="withEffect">
                                  <p:stCondLst>
                                    <p:cond delay="0"/>
                                  </p:stCondLst>
                                  <p:childTnLst>
                                    <p:set>
                                      <p:cBhvr>
                                        <p:cTn id="23" dur="1" fill="hold">
                                          <p:stCondLst>
                                            <p:cond delay="0"/>
                                          </p:stCondLst>
                                        </p:cTn>
                                        <p:tgtEl>
                                          <p:spTgt spid="33798"/>
                                        </p:tgtEl>
                                        <p:attrNameLst>
                                          <p:attrName>style.visibility</p:attrName>
                                        </p:attrNameLst>
                                      </p:cBhvr>
                                      <p:to>
                                        <p:strVal val="visible"/>
                                      </p:to>
                                    </p:set>
                                    <p:animEffect transition="in" filter="strips(downLeft)">
                                      <p:cBhvr>
                                        <p:cTn id="24" dur="1000"/>
                                        <p:tgtEl>
                                          <p:spTgt spid="3379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xit" presetSubtype="16" fill="hold" nodeType="clickEffect">
                                  <p:stCondLst>
                                    <p:cond delay="0"/>
                                  </p:stCondLst>
                                  <p:childTnLst>
                                    <p:animEffect transition="out" filter="diamond(in)">
                                      <p:cBhvr>
                                        <p:cTn id="28" dur="2000"/>
                                        <p:tgtEl>
                                          <p:spTgt spid="33798"/>
                                        </p:tgtEl>
                                      </p:cBhvr>
                                    </p:animEffect>
                                    <p:set>
                                      <p:cBhvr>
                                        <p:cTn id="29" dur="1" fill="hold">
                                          <p:stCondLst>
                                            <p:cond delay="1999"/>
                                          </p:stCondLst>
                                        </p:cTn>
                                        <p:tgtEl>
                                          <p:spTgt spid="33798"/>
                                        </p:tgtEl>
                                        <p:attrNameLst>
                                          <p:attrName>style.visibility</p:attrName>
                                        </p:attrNameLst>
                                      </p:cBhvr>
                                      <p:to>
                                        <p:strVal val="hidden"/>
                                      </p:to>
                                    </p:set>
                                  </p:childTnLst>
                                </p:cTn>
                              </p:par>
                              <p:par>
                                <p:cTn id="30" presetID="53" presetClass="entr" presetSubtype="0" fill="hold" nodeType="withEffect">
                                  <p:stCondLst>
                                    <p:cond delay="0"/>
                                  </p:stCondLst>
                                  <p:childTnLst>
                                    <p:set>
                                      <p:cBhvr>
                                        <p:cTn id="31" dur="1" fill="hold">
                                          <p:stCondLst>
                                            <p:cond delay="0"/>
                                          </p:stCondLst>
                                        </p:cTn>
                                        <p:tgtEl>
                                          <p:spTgt spid="33800"/>
                                        </p:tgtEl>
                                        <p:attrNameLst>
                                          <p:attrName>style.visibility</p:attrName>
                                        </p:attrNameLst>
                                      </p:cBhvr>
                                      <p:to>
                                        <p:strVal val="visible"/>
                                      </p:to>
                                    </p:set>
                                    <p:anim calcmode="lin" valueType="num">
                                      <p:cBhvr>
                                        <p:cTn id="32" dur="1000" fill="hold"/>
                                        <p:tgtEl>
                                          <p:spTgt spid="33800"/>
                                        </p:tgtEl>
                                        <p:attrNameLst>
                                          <p:attrName>ppt_w</p:attrName>
                                        </p:attrNameLst>
                                      </p:cBhvr>
                                      <p:tavLst>
                                        <p:tav tm="0">
                                          <p:val>
                                            <p:fltVal val="0"/>
                                          </p:val>
                                        </p:tav>
                                        <p:tav tm="100000">
                                          <p:val>
                                            <p:strVal val="#ppt_w"/>
                                          </p:val>
                                        </p:tav>
                                      </p:tavLst>
                                    </p:anim>
                                    <p:anim calcmode="lin" valueType="num">
                                      <p:cBhvr>
                                        <p:cTn id="33" dur="1000" fill="hold"/>
                                        <p:tgtEl>
                                          <p:spTgt spid="33800"/>
                                        </p:tgtEl>
                                        <p:attrNameLst>
                                          <p:attrName>ppt_h</p:attrName>
                                        </p:attrNameLst>
                                      </p:cBhvr>
                                      <p:tavLst>
                                        <p:tav tm="0">
                                          <p:val>
                                            <p:fltVal val="0"/>
                                          </p:val>
                                        </p:tav>
                                        <p:tav tm="100000">
                                          <p:val>
                                            <p:strVal val="#ppt_h"/>
                                          </p:val>
                                        </p:tav>
                                      </p:tavLst>
                                    </p:anim>
                                    <p:animEffect transition="in" filter="fade">
                                      <p:cBhvr>
                                        <p:cTn id="34" dur="1000"/>
                                        <p:tgtEl>
                                          <p:spTgt spid="33800"/>
                                        </p:tgtEl>
                                      </p:cBhvr>
                                    </p:animEffect>
                                  </p:childTnLst>
                                </p:cTn>
                              </p:par>
                            </p:childTnLst>
                          </p:cTn>
                        </p:par>
                        <p:par>
                          <p:cTn id="35" fill="hold">
                            <p:stCondLst>
                              <p:cond delay="2000"/>
                            </p:stCondLst>
                            <p:childTnLst>
                              <p:par>
                                <p:cTn id="36" presetID="37"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6" presetClass="emph" presetSubtype="0" fill="hold" grpId="1" nodeType="afterEffect">
                                  <p:stCondLst>
                                    <p:cond delay="0"/>
                                  </p:stCondLst>
                                  <p:childTnLst>
                                    <p:animScale>
                                      <p:cBhvr>
                                        <p:cTn id="44"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7" grpId="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1452</TotalTime>
  <Words>2036</Words>
  <Application>Microsoft Office PowerPoint</Application>
  <PresentationFormat>Экран (4:3)</PresentationFormat>
  <Paragraphs>254</Paragraphs>
  <Slides>37</Slides>
  <Notes>34</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Путешествие по Хакасии</vt:lpstr>
      <vt:lpstr> Выбираем маршрут</vt:lpstr>
      <vt:lpstr>Абакан</vt:lpstr>
      <vt:lpstr>Слайд 4</vt:lpstr>
      <vt:lpstr>Слайд 5</vt:lpstr>
      <vt:lpstr>Слайд 6</vt:lpstr>
      <vt:lpstr>Орджоникидзевский район</vt:lpstr>
      <vt:lpstr>Название гряда получила от самой северной горы - «Сундук», На вершине которой находится скала в виде сундука   </vt:lpstr>
      <vt:lpstr>Слайд 9</vt:lpstr>
      <vt:lpstr>Ширинский район</vt:lpstr>
      <vt:lpstr>Слайд 11</vt:lpstr>
      <vt:lpstr>Слайд 12</vt:lpstr>
      <vt:lpstr>Слайд 13</vt:lpstr>
      <vt:lpstr>Слайд 14</vt:lpstr>
      <vt:lpstr>Слайд 15</vt:lpstr>
      <vt:lpstr>Боградский район</vt:lpstr>
      <vt:lpstr>Слайд 17</vt:lpstr>
      <vt:lpstr>Слайд 18</vt:lpstr>
      <vt:lpstr>Слайд 19</vt:lpstr>
      <vt:lpstr>Слайд 20</vt:lpstr>
      <vt:lpstr>Усть-Абаканский район</vt:lpstr>
      <vt:lpstr>Слайд 22</vt:lpstr>
      <vt:lpstr>Алтайский район</vt:lpstr>
      <vt:lpstr>Озеро «Горькое»</vt:lpstr>
      <vt:lpstr>Аскизский район</vt:lpstr>
      <vt:lpstr>Слайд 26</vt:lpstr>
      <vt:lpstr>Слайд 27</vt:lpstr>
      <vt:lpstr>Слайд 28</vt:lpstr>
      <vt:lpstr>Слайд 29</vt:lpstr>
      <vt:lpstr>Бейский район</vt:lpstr>
      <vt:lpstr>Полтаковский стеллариум  музей под открытым небом</vt:lpstr>
      <vt:lpstr>озеро Иткуль </vt:lpstr>
      <vt:lpstr>Таштыпский район</vt:lpstr>
      <vt:lpstr>Слайд 34</vt:lpstr>
      <vt:lpstr>Слайд 35</vt:lpstr>
      <vt:lpstr>Слайд 36</vt:lpstr>
      <vt:lpstr>Слайд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Путешествие по Хакасии</dc:title>
  <dc:creator>User</dc:creator>
  <cp:lastModifiedBy>User</cp:lastModifiedBy>
  <cp:revision>137</cp:revision>
  <dcterms:created xsi:type="dcterms:W3CDTF">2016-03-08T08:12:51Z</dcterms:created>
  <dcterms:modified xsi:type="dcterms:W3CDTF">2016-10-12T03:01:47Z</dcterms:modified>
</cp:coreProperties>
</file>