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69" r:id="rId3"/>
    <p:sldId id="259" r:id="rId4"/>
    <p:sldId id="261" r:id="rId5"/>
    <p:sldId id="272" r:id="rId6"/>
    <p:sldId id="262" r:id="rId7"/>
    <p:sldId id="263" r:id="rId8"/>
    <p:sldId id="266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E8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022" autoAdjust="0"/>
  </p:normalViewPr>
  <p:slideViewPr>
    <p:cSldViewPr>
      <p:cViewPr>
        <p:scale>
          <a:sx n="110" d="100"/>
          <a:sy n="110" d="100"/>
        </p:scale>
        <p:origin x="-132" y="2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23674-E83D-46D4-8EEE-E7C48FE76F56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2D69E-930E-4C5E-88DB-7BE8E06B9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у детей познавательного интереса к русскому народному декоративно-прикладному искусству - знакомство с Гжелью, историей возникновения промысла, его традициями, особенностями орнамента, цвета, формы.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презентация предназначена для старшего дошкольного возраста. Представлена в виде виртуальной экскурсии на завод по производству гжельского фарфора. Рассказывает об истории возникновения промысла, технологии изготовления изделий, знакомит с основными цветами и элементами орнамента гжельской росписи. В конце презентации (для закрепления материала) детям предлагается мастер-класс – роспись тарелки в технике «Гжель».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2D69E-930E-4C5E-88DB-7BE8E06B9A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2D69E-930E-4C5E-88DB-7BE8E06B9A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%D1%81%D1%82%D0%B0%D1%80%D1%8B%D0%B5%20%D0%B8%D0%B7%D0%B4%D0%B5%D0%BB%D0%B8%D1%8F%20%D0%B3%D0%B6%D0%B5%D0%BB%D1%8C&amp;img_url=https%3A%2F%2Fforum.ww2.ru%2Fuploads%2Fmonthly_05_2017%2Fpost-110966-0-01656300-1494619137.jpg&amp;pos=0&amp;rpt=simage&amp;lr=1095" TargetMode="External"/><Relationship Id="rId13" Type="http://schemas.openxmlformats.org/officeDocument/2006/relationships/hyperlink" Target="https://yandex.ru/images/search?img_url=http%3A%2F%2Ferkado.ru%2Fwp-content%2Fuploads%2F2014%2F10%2F%25D0%2593%25D0%25B6%25D0%25B5%25D0%25BB%25D1%258C-%25D0%25B1%25D0%25BE%25D0%25BB%25D1%258C%25D1%2588%25D0%25B0%25D1%258F-300x300.jpg&amp;p=1&amp;text=%D0%BB%D1%8E%D1%81%D1%82%D1%80%D0%B0%20%D0%B3%D0%B6%D0%B5%D0%BB%D1%8C&amp;pos=48&amp;lr=1095&amp;rpt=simage" TargetMode="External"/><Relationship Id="rId3" Type="http://schemas.openxmlformats.org/officeDocument/2006/relationships/hyperlink" Target="https://yandex.ru/images/search?from=&amp;cbir_id=932048/abv5IkckkRbJGF6v_A02oxDEgg&amp;img_url=https://www.lavka-podarkov.ru/upload/iblock/e44/8047.jpg&amp;rpt=imagelike" TargetMode="External"/><Relationship Id="rId7" Type="http://schemas.openxmlformats.org/officeDocument/2006/relationships/hyperlink" Target="https://yandex.ru/images/search?img_url=https%3A%2F%2Fds04.infourok.ru%2Fuploads%2Fex%2F00b0%2F000914e7-7c7c8671%2Fimg9.jpg&amp;p=1&amp;text=%D0%B3%D0%B6%D0%B5%D0%BB%D1%8C%20%D0%BA%D0%B0%D1%80%D1%82%D0%B8%D0%BD%D0%BA%D0%B0&amp;pos=36&amp;lr=1095&amp;rpt=simage" TargetMode="External"/><Relationship Id="rId12" Type="http://schemas.openxmlformats.org/officeDocument/2006/relationships/hyperlink" Target="https://yandex.ru/images/search?img_url=https%3A%2F%2Favatars.mds.yandex.net%2Fget-marketpic%2F366186%2Fmarket_-OP6_f5yWptWjLpjaMBhSg%2Forig&amp;p=13&amp;text=%D0%BF%D0%BE%D0%B4%D1%81%D0%B2%D0%B5%D1%87%D0%BD%D0%B8%D0%BA%20%D0%B3%D0%B6%D0%B5%D0%BB%D1%8C&amp;pos=399&amp;lr=1095&amp;rpt=sim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%D0%B3%D0%B6%D0%B5%D0%BB%D1%8C%20%D0%BA%D0%B0%D1%80%D1%82%D0%B8%D0%BD%D0%BA%D0%B0&amp;img_url=https%3A%2F%2Fstorage.surfingbird.ru%2Fl%2F16%2F9%2F1%2F22%2Fr1_cs636021.vk.me_N640J_bMRQE_ca52a32d.jpg&amp;pos=15&amp;rpt=simage&amp;lr=1095" TargetMode="External"/><Relationship Id="rId11" Type="http://schemas.openxmlformats.org/officeDocument/2006/relationships/hyperlink" Target="https://yandex.ru/images/search?img_url=https%3A%2F%2Fdom-podarkov.pro%2Fupload%2Fiblock%2Fa28%2Fa282e7cbe315244667e23390fe579a11.JPG&amp;p=10&amp;text=%D1%81%D0%B0%D0%BC%D0%BE%D0%B2%D0%B0%D1%80%20%D0%B3%D0%B6%D0%B5%D0%BB%D1%8C&amp;pos=316&amp;lr=1095&amp;rpt=simage" TargetMode="External"/><Relationship Id="rId5" Type="http://schemas.openxmlformats.org/officeDocument/2006/relationships/hyperlink" Target="https://yandex.ru/images/search?img_url=https%3A%2F%2Fyt3.ggpht.com%2Fa-%2FAJLlDp178gGVlbACm0tRttMaksg21JYzg9c5GsS8aQ%3Ds900-mo-c-c0xffffffff-rj-k-no&amp;p=1&amp;text=%D1%8D%D0%BA%D1%81%D0%BA%D1%83%D1%80%D1%81%D0%BE%D0%B2%D0%BE%D0%B4%20%D0%BA%D0%B0%D1%80%D1%82%D0%B8%D0%BD%D0%BA%D0%B0&amp;pos=40&amp;lr=1095&amp;rpt=simage" TargetMode="External"/><Relationship Id="rId10" Type="http://schemas.openxmlformats.org/officeDocument/2006/relationships/hyperlink" Target="https://yandex.ru/images/search?img_url=https%3A%2F%2Fwww.lavka-podarkov.ru%2Fupload%2Fiblock%2Fe44%2F8047.jpg&amp;p=1&amp;text=%D1%87%D0%B0%D1%81%D1%8B%20%D0%B3%D0%B6%D0%B5%D0%BB%D1%8C&amp;pos=39&amp;lr=1095&amp;rpt=simage" TargetMode="External"/><Relationship Id="rId4" Type="http://schemas.openxmlformats.org/officeDocument/2006/relationships/hyperlink" Target="https://yandex.ru/images/search?from=&amp;cbir_id=1339905%2Fabv5oh6pJgtfdId4JPXi80tWEw&amp;img_url=https%3A%2F%2Fdom-podarkov.pro%2Fupload%2Fiblock%2Fa28%2Fa282e7cbe315244667e23390fe579a11.JPG&amp;rpt=imagelike" TargetMode="External"/><Relationship Id="rId9" Type="http://schemas.openxmlformats.org/officeDocument/2006/relationships/hyperlink" Target="https://yandex.ru/images/search?text=%D1%81%D1%82%D0%B0%D1%80%D1%8B%D0%B5%20%D0%B8%D0%B7%D0%B4%D0%B5%D0%BB%D0%B8%D1%8F%20%D0%B3%D0%B6%D0%B5%D0%BB%D1%8C&amp;img_url=https%3A%2F%2Fupload.wikimedia.org%2Fwikipedia%2Fcommons%2Fthumb%2F8%2F8a%2FGzhel_18_GIM.jpg%2F440px-Gzhel_18_GIM.jpg&amp;pos=25&amp;rpt=simage&amp;lr=109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%D0%B7%D0%B0%D0%B2%D0%BE%D0%B4%20%D0%B3%D0%B6%D0%B5%D0%BB%D1%8C&amp;img_url=https://s52.radikal.ru/i136/1303/08/e0af92608b33.jpg&amp;pos=24&amp;rpt=simage&amp;lr=1095" TargetMode="External"/><Relationship Id="rId13" Type="http://schemas.openxmlformats.org/officeDocument/2006/relationships/hyperlink" Target="https://yandex.ru/images/search?img_url=https%3A%2F%2Fds04.infourok.ru%2Fuploads%2Fex%2F06e3%2F0009693a-223e1df4%2Fimg10.jpg&amp;p=7&amp;text=%D0%B7%D0%B0%D0%B2%D0%BE%D0%B4%20%D0%B3%D0%B6%D0%B5%D0%BB%D1%8C&amp;pos=232&amp;lr=1095&amp;rpt=simage" TargetMode="External"/><Relationship Id="rId3" Type="http://schemas.openxmlformats.org/officeDocument/2006/relationships/hyperlink" Target="https://yandex.ru/images/search?text=%D0%B7%D0%B0%D0%B2%D0%BE%D0%B4%20%D0%B3%D0%B6%D0%B5%D0%BB%D1%8C&amp;img_url=https%3A%2F%2Fsputniknewslv.com%2Fimages%2F452%2F92%2F4529215.jpg&amp;pos=1&amp;rpt=simage&amp;lr=1095" TargetMode="External"/><Relationship Id="rId7" Type="http://schemas.openxmlformats.org/officeDocument/2006/relationships/hyperlink" Target="%2584%25D0%25BE%25D1%2580%25D0%25BE%25D0%25B2%25D1%258B%25D0%25B9_%25D0%25B7%25D0%25B0%25D0%25B2%25D0%25BE%25D0%25B4.jpg&amp;pos=17&amp;rpt=simage&amp;lr=1095" TargetMode="External"/><Relationship Id="rId12" Type="http://schemas.openxmlformats.org/officeDocument/2006/relationships/hyperlink" Target="https://yandex.ru/images/search?img_url=https://ramint.edumsko.ru/uploads/3000/2653/section/181714/raznoe/DSC_0116.JPG?1479801441961&amp;p=5&amp;text=%D0%B7%D0%B0%D0%B2%D0%BE%D0%B4%20%D0%B3%D0%B6%D0%B5%D0%BB%D1%8C&amp;pos=179&amp;lr=1095&amp;rpt=simage" TargetMode="External"/><Relationship Id="rId2" Type="http://schemas.openxmlformats.org/officeDocument/2006/relationships/hyperlink" Target="https://yandex.ru/images/search?img_url=https://antikvar77.com/uploads/monthly_2017_04/4401.jpg.ce36e221c9b786be890d0908a924c306.jpg&amp;p=10&amp;text=%D1%81%D0%B5%D1%80%D0%B2%D0%B8%D0%B7%20%D1%81%20%D0%BF%D0%BE%D0%B4%D0%BD%D0%BE%D1%81%D0%BE%D0%BC%20%D0%B3%D0%B6%D0%B5%D0%BB%D1%8C&amp;pos=322&amp;lr=1095&amp;rpt=simage" TargetMode="External"/><Relationship Id="rId16" Type="http://schemas.openxmlformats.org/officeDocument/2006/relationships/hyperlink" Target="https://yandex.ru/images/search?text=%D0%BB%D0%B8%D1%82%D1%8C%D0%B5%20%D0%BF%D0%BE%D1%81%D1%83%D0%B4%D1%8B%20%D0%B3%D0%B6%D0%B5%D0%BB%D1%8C&amp;img_url=https://ds02.infourok.ru/uploads/ex/1336/0002d255-1cc4d683/img5.jpg&amp;pos=11&amp;rpt=simage&amp;lr=10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%D0%B7%D0%B0%D0%B2%D0%BE%D0%B4%20%D0%B3%D0%B6%D0%B5%D0%BB%D1%8C&amp;img_url=https://upload.wikimedia.org/wikipedia/commons/6/64/%D0%93%D0%B6%D0%B5%D0%BB%D1%8C%D1%81%D0%BA%D0%B8%D0%B9_%D1%84%D0%B0%D1%80%D1%84%D0%BE%D1%80%D0%BE%D0%B2%D1%8B%D0%B9_%D0%B7%D0%B0%D0%B2%D0%BE%D0%B4.jpg&amp;pos=17&amp;rpt=simage&amp;lr=1095" TargetMode="External"/><Relationship Id="rId11" Type="http://schemas.openxmlformats.org/officeDocument/2006/relationships/hyperlink" Target="https://yandex.ru/images/search?img_url=https%3A%2F%2Fspmag.ru%2Fsites%2Fspmag.ru%2Ffiles%2Ffield%2Fimage%2Flori-0004438604-bigwww.jpg&amp;p=5&amp;text=%D0%B7%D0%B0%D0%B2%D0%BE%D0%B4%20%D0%B3%D0%B6%D0%B5%D0%BB%D1%8C&amp;pos=153&amp;lr=1095&amp;rpt=simage" TargetMode="External"/><Relationship Id="rId5" Type="http://schemas.openxmlformats.org/officeDocument/2006/relationships/hyperlink" Target="https://yandex.ru/images/search?text=%D0%B7%D0%B0%D0%B2%D0%BE%D0%B4%20%D0%B3%D0%B6%D0%B5%D0%BB%D1%8C&amp;img_url=https%3A%2F%2Fwww.kcsm.ru%2Fimages%2Fstories%2Fnews%2F3IMG_8530.jpg&amp;pos=9&amp;rpt=simage&amp;lr=1095" TargetMode="External"/><Relationship Id="rId15" Type="http://schemas.openxmlformats.org/officeDocument/2006/relationships/hyperlink" Target="https://yandex.ru/images/search?img_url=http%3A%2F%2Fautotravel.ru%2Fphalbum%2F10176%2F974.jpg&amp;p=9&amp;text=%D0%BF%D1%80%D0%BE%D0%B8%D0%B7%D0%B2%D0%BE%D0%B4%D1%81%D1%82%D0%B2%D0%BE%20%D0%B3%D0%B6%D0%B5%D0%BB%D1%8C&amp;pos=290&amp;lr=1095&amp;rpt=simage" TargetMode="External"/><Relationship Id="rId10" Type="http://schemas.openxmlformats.org/officeDocument/2006/relationships/hyperlink" Target="https://yandex.ru/images/search?img_url=http://www.fotkami.uvlekaisa.ru/wp-content/uploads/%D0%93%D0%B6%D0%B5%D0%BB%D1%8C-%D0%BF%D1%80%D0%BE%D0%B8%D0%B7%D0%B2%D0%BE%D0%B4%D1%81%D1%82%D0%B2%D0%BE2.jpg&amp;p=4&amp;text=%D0%B7%D0%B0%D0%B2%D0%BE%D0%B4%20%D0%B3%D0%B6%D0%B5%D0%BB%D1%8C&amp;pos=121&amp;lr=1095&amp;rpt=simage" TargetMode="External"/><Relationship Id="rId4" Type="http://schemas.openxmlformats.org/officeDocument/2006/relationships/hyperlink" Target="https://yandex.ru/images/search?text=%D0%B7%D0%B0%D0%B2%D0%BE%D0%B4%20%D0%B3%D0%B6%D0%B5%D0%BB%D1%8C&amp;img_url=https%3A%2F%2Fcdn.incrussia.ru%2Fwp-content%2Fuploads%2F2017%2F04%2F1Ivan-Gushhin.jpg&amp;pos=2&amp;rpt=simage&amp;lr=1095" TargetMode="External"/><Relationship Id="rId9" Type="http://schemas.openxmlformats.org/officeDocument/2006/relationships/hyperlink" Target="https://yandex.ru/images/search?img_url=https%3A%2F%2Fpbs.twimg.com%2Fmedia%2FC9tMT4bXoAE4vg2.jpg&amp;p=1&amp;text=%D0%B7%D0%B0%D0%B2%D0%BE%D0%B4%20%D0%B3%D0%B6%D0%B5%D0%BB%D1%8C&amp;pos=38&amp;lr=1095&amp;rpt=simage" TargetMode="External"/><Relationship Id="rId14" Type="http://schemas.openxmlformats.org/officeDocument/2006/relationships/hyperlink" Target="https://yandex.ru/images/search?text=%D0%BE%D0%B1%D0%B6%D0%B8%D0%B3%20%D0%B2%20%D0%BF%D0%B5%D1%87%D0%B8%20%D0%B3%D0%B6%D0%B5%D0%BB%D1%8C&amp;img_url=https://histrf.ru/uploads/media/news/0001/04/thumb_3405_news_excursion.jpeg&amp;pos=0&amp;rpt=simage&amp;lr=10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33800" y="4038600"/>
            <a:ext cx="51816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МБДОУ Детский сад «Аленка» Угренинова Е.А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МБДОУ Детский сад «Аленка»  </a:t>
            </a:r>
            <a:r>
              <a:rPr lang="ru-RU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Давлетшина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endParaRPr lang="ru-RU" dirty="0"/>
          </a:p>
        </p:txBody>
      </p:sp>
      <p:pic>
        <p:nvPicPr>
          <p:cNvPr id="6" name="Рисунок 5" descr="floral-ornament-gzhel-style-russian-folklore-word-blue-traditional-folk-craft-white-background-vector-708746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43" b="39343"/>
          <a:stretch>
            <a:fillRect/>
          </a:stretch>
        </p:blipFill>
        <p:spPr>
          <a:xfrm>
            <a:off x="762000" y="1295400"/>
            <a:ext cx="7467600" cy="2608215"/>
          </a:xfrm>
          <a:prstGeom prst="rect">
            <a:avLst/>
          </a:prstGeom>
        </p:spPr>
      </p:pic>
      <p:pic>
        <p:nvPicPr>
          <p:cNvPr id="7" name="Рисунок 6" descr="hello_html_m37fc5b2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111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pic>
        <p:nvPicPr>
          <p:cNvPr id="8" name="Рисунок 7" descr="hello_html_m37fc5b2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02E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 на использованные в презентации картинки</a:t>
            </a:r>
            <a:endParaRPr lang="ru-RU" sz="2400" b="1" dirty="0">
              <a:solidFill>
                <a:srgbClr val="102E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Autofit/>
          </a:bodyPr>
          <a:lstStyle/>
          <a:p>
            <a:r>
              <a:rPr lang="en-US" sz="1000" dirty="0" smtClean="0">
                <a:hlinkClick r:id="rId3"/>
              </a:rPr>
              <a:t>https://yandex.ru/images/search?from=&amp;cbir_id=932048%2Fabv5IkckkRbJGF6v_A02oxDEgg&amp;img_url=https%3A%2F%2Fwww.lavka-podarkov.ru%2Fupload%2Fiblock%2Fe44%2F8047.jpg&amp;rpt=imagelike</a:t>
            </a:r>
            <a:r>
              <a:rPr lang="ru-RU" sz="1000" dirty="0" smtClean="0"/>
              <a:t> </a:t>
            </a:r>
          </a:p>
          <a:p>
            <a:r>
              <a:rPr lang="en-US" sz="1000" dirty="0" smtClean="0">
                <a:hlinkClick r:id="rId4"/>
              </a:rPr>
              <a:t>https://yandex.ru/images/search?from=&amp;cbir_id=1339905%2Fabv5oh6pJgtfdId4JPXi80tWEw&amp;img_url=https%3A%2F%2Fdom-podarkov.pro%2Fupload%2Fiblock%2Fa28%2Fa282e7cbe315244667e23390fe579a11.JPG&amp;rpt=imagelike</a:t>
            </a:r>
            <a:endParaRPr lang="ru-RU" sz="1000" dirty="0" smtClean="0"/>
          </a:p>
          <a:p>
            <a:pPr lvl="0"/>
            <a:r>
              <a:rPr lang="ru-RU" sz="1000" u="sng" dirty="0" smtClean="0">
                <a:hlinkClick r:id="rId5"/>
              </a:rPr>
              <a:t>https</a:t>
            </a:r>
            <a:r>
              <a:rPr lang="ru-RU" sz="1000" u="sng" dirty="0" smtClean="0">
                <a:hlinkClick r:id="rId5"/>
              </a:rPr>
              <a:t>://yandex.ru/images/search?img_url=https%3A%2F%2Fyt3.ggpht.com%2Fa-%2FAJLlDp178gGVlbACm0tRttMaksg21JYzg9c5GsS8aQ%3Ds900-mo-c-c0xffffffff-rj-k-no&amp;p=1&amp;text=%D1%8D%D0%BA%D1%81%D0%BA%D1%83%D1%80%D1%81%D0%BE%D0%B2%D0%BE%D0%B4%20%D0%BA%D0%B0%D1%80%D1%82%D0%B8%D0%BD%D0%BA%D0%B0&amp;pos=40&amp;lr=1095&amp;rpt=simage</a:t>
            </a:r>
            <a:endParaRPr lang="ru-RU" sz="1000" dirty="0" smtClean="0"/>
          </a:p>
          <a:p>
            <a:pPr lvl="0"/>
            <a:r>
              <a:rPr lang="ru-RU" sz="1000" u="sng" dirty="0" smtClean="0">
                <a:hlinkClick r:id="rId6"/>
              </a:rPr>
              <a:t>https</a:t>
            </a:r>
            <a:r>
              <a:rPr lang="ru-RU" sz="1000" u="sng" dirty="0" smtClean="0">
                <a:hlinkClick r:id="rId6"/>
              </a:rPr>
              <a:t>://yandex.ru/images/search?text=%D0%B3%D0%B6%D0%B5%D0%BB%D1%8C%20%D0%BA%D0%B0%D1%80%D1%82%D0%B8%D0%BD%D0%BA%D0%B0&amp;img_url=https%3A%2F%2Fstorage.surfingbird.ru%2Fl%2F16%2F9%2F1%2F22%2Fr1_cs636021.vk.me_N640J_bMRQE_ca52a32d.jpg&amp;pos=15&amp;rpt=simage&amp;lr=1095</a:t>
            </a:r>
            <a:endParaRPr lang="ru-RU" sz="1000" dirty="0" smtClean="0"/>
          </a:p>
          <a:p>
            <a:pPr lvl="0"/>
            <a:r>
              <a:rPr lang="ru-RU" sz="1000" u="sng" dirty="0" smtClean="0">
                <a:hlinkClick r:id="rId7"/>
              </a:rPr>
              <a:t>https</a:t>
            </a:r>
            <a:r>
              <a:rPr lang="ru-RU" sz="1000" u="sng" dirty="0" smtClean="0">
                <a:hlinkClick r:id="rId7"/>
              </a:rPr>
              <a:t>://yandex.ru/images/search?img_url=https%3A%2F%2Fds04.infourok.ru%2Fuploads%2Fex%2F00b0%2F000914e7-7c7c8671%2Fimg9.jpg&amp;p=1&amp;text=%D0%B3%D0%B6%D0%B5%D0%BB%D1%8C%20%D0%BA%D0%B0%D1%80%D1%82%D0%B8%D0%BD%D0%BA%D0%B0&amp;pos=36&amp;lr=1095&amp;rpt=simage</a:t>
            </a:r>
            <a:endParaRPr lang="ru-RU" sz="1000" dirty="0" smtClean="0"/>
          </a:p>
          <a:p>
            <a:pPr lvl="0"/>
            <a:r>
              <a:rPr lang="ru-RU" sz="1000" u="sng" dirty="0" smtClean="0">
                <a:hlinkClick r:id="rId8"/>
              </a:rPr>
              <a:t>https</a:t>
            </a:r>
            <a:r>
              <a:rPr lang="ru-RU" sz="1000" u="sng" dirty="0" smtClean="0">
                <a:hlinkClick r:id="rId8"/>
              </a:rPr>
              <a:t>://yandex.ru/images/search?text=%D1%81%D1%82%D0%B0%D1%80%D1%8B%D0%B5%20%D0%B8%D0%B7%D0%B4%D0%B5%D0%BB%D0%B8%D1%8F%20%D0%B3%D0%B6%D0%B5%D0%BB%D1%8C&amp;img_url=https%3A%2F%2Fforum.ww2.ru%2Fuploads%2Fmonthly_05_2017%2Fpost-110966-0-01656300-1494619137.jpg&amp;pos=0&amp;rpt=simage&amp;lr=1095</a:t>
            </a:r>
            <a:endParaRPr lang="ru-RU" sz="1000" dirty="0" smtClean="0"/>
          </a:p>
          <a:p>
            <a:pPr lvl="0"/>
            <a:r>
              <a:rPr lang="ru-RU" sz="1000" u="sng" dirty="0" smtClean="0">
                <a:hlinkClick r:id="rId9"/>
              </a:rPr>
              <a:t>https</a:t>
            </a:r>
            <a:r>
              <a:rPr lang="ru-RU" sz="1000" u="sng" dirty="0" smtClean="0">
                <a:hlinkClick r:id="rId9"/>
              </a:rPr>
              <a:t>://yandex.ru/images/search?text=%D1%81%D1%82%D0%B0%D1%80%D1%8B%D0%B5%20%D0%B8%D0%B7%D0%B4%D0%B5%D0%BB%D0%B8%D1%8F%20%D0%B3%D0%B6%D0%B5%D0%BB%D1%8C&amp;img_url=https%3A%2F%2Fupload.wikimedia.org%2Fwikipedia%2Fcommons%2Fthumb%2F8%2F8a%2FGzhel_18_GIM.jpg%2F440px-Gzhel_18_GIM.jpg&amp;pos=25&amp;rpt=simage&amp;lr=1095</a:t>
            </a:r>
            <a:endParaRPr lang="ru-RU" sz="1000" dirty="0" smtClean="0"/>
          </a:p>
          <a:p>
            <a:pPr lvl="0"/>
            <a:r>
              <a:rPr lang="ru-RU" sz="1000" u="sng" dirty="0" smtClean="0">
                <a:hlinkClick r:id="rId10"/>
              </a:rPr>
              <a:t>https</a:t>
            </a:r>
            <a:r>
              <a:rPr lang="ru-RU" sz="1000" u="sng" dirty="0" smtClean="0">
                <a:hlinkClick r:id="rId10"/>
              </a:rPr>
              <a:t>://yandex.ru/images/search?img_url=https%3A%2F%2Fwww.lavka-podarkov.ru%2Fupload%2Fiblock%2Fe44%2F8047.jpg&amp;p=1&amp;text=%D1%87%D0%B0%D1%81%D1%8B%20%D0%B3%D0%B6%D0%B5%D0%BB%D1%8C&amp;pos=39&amp;lr=1095&amp;rpt=simage</a:t>
            </a:r>
            <a:endParaRPr lang="ru-RU" sz="1000" dirty="0" smtClean="0"/>
          </a:p>
          <a:p>
            <a:pPr lvl="0"/>
            <a:r>
              <a:rPr lang="ru-RU" sz="1000" u="sng" dirty="0" smtClean="0">
                <a:hlinkClick r:id="rId11"/>
              </a:rPr>
              <a:t>https</a:t>
            </a:r>
            <a:r>
              <a:rPr lang="ru-RU" sz="1000" u="sng" dirty="0" smtClean="0">
                <a:hlinkClick r:id="rId11"/>
              </a:rPr>
              <a:t>://yandex.ru/images/search?img_url=https%3A%2F%2Fdom-podarkov.pro%2Fupload%2Fiblock%2Fa28%2Fa282e7cbe315244667e23390fe579a11.JPG&amp;p=10&amp;text=%D1%81%D0%B0%D0%BC%D0%BE%D0%B2%D0%B0%D1%80%20%D0%B3%D0%B6%D0%B5%D0%BB%D1%8C&amp;pos=316&amp;lr=1095&amp;rpt=simage</a:t>
            </a:r>
            <a:endParaRPr lang="ru-RU" sz="1000" dirty="0" smtClean="0"/>
          </a:p>
          <a:p>
            <a:pPr lvl="0"/>
            <a:r>
              <a:rPr lang="ru-RU" sz="1000" u="sng" dirty="0" smtClean="0">
                <a:hlinkClick r:id="rId12"/>
              </a:rPr>
              <a:t>https</a:t>
            </a:r>
            <a:r>
              <a:rPr lang="ru-RU" sz="1000" u="sng" dirty="0" smtClean="0">
                <a:hlinkClick r:id="rId12"/>
              </a:rPr>
              <a:t>://yandex.ru/images/search?img_url=https%3A%2F%2Favatars.mds.yandex.net%2Fget-marketpic%2F366186%2Fmarket_-OP6_f5yWptWjLpjaMBhSg%2Forig&amp;p=13&amp;text=%D0%BF%D0%BE%D0%B4%D1%81%D0%B2%D0%B5%D1%87%D0%BD%D0%B8%D0%BA%20%D0%B3%D0%B6%D0%B5%D0%BB%D1%8C&amp;pos=399&amp;lr=1095&amp;rpt=simage</a:t>
            </a:r>
            <a:endParaRPr lang="ru-RU" sz="1000" dirty="0" smtClean="0"/>
          </a:p>
          <a:p>
            <a:pPr lvl="0"/>
            <a:r>
              <a:rPr lang="ru-RU" sz="1000" u="sng" dirty="0" smtClean="0">
                <a:hlinkClick r:id="rId13"/>
              </a:rPr>
              <a:t>https</a:t>
            </a:r>
            <a:r>
              <a:rPr lang="ru-RU" sz="1000" u="sng" dirty="0" smtClean="0">
                <a:hlinkClick r:id="rId13"/>
              </a:rPr>
              <a:t>://yandex.ru/images/search?img_url=http%3A%2F%2Ferkado.ru%2Fwp-content%2Fuploads%2F2014%2F10%2F%25D0%2593%25D0%25B6%25D0%25B5%25D0%25BB%25D1%258C-%25D0%25B1%25D0%25BE%25D0%25BB%25D1%258C%25D1%2588%25D0%25B0%25D1%258F-300x300.jpg&amp;p=1&amp;text=%</a:t>
            </a:r>
            <a:r>
              <a:rPr lang="ru-RU" sz="1000" u="sng" dirty="0" smtClean="0">
                <a:hlinkClick r:id="rId13"/>
              </a:rPr>
              <a:t>D0%BB%D1%8E%D1%81%D1%82%D1%80%D0%B0%20%D0%B3%D0%B6%D0%B5%D0%BB%D1%8C&amp;pos=48&amp;lr=1095&amp;rpt=simage</a:t>
            </a:r>
            <a:endParaRPr lang="ru-RU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u="sng" dirty="0" smtClean="0">
                <a:hlinkClick r:id="rId2"/>
              </a:rPr>
              <a:t>https://yandex.ru/images/search?img_url=https%3A%2F%2Fantikvar77.com%2Fuploads%2Fmonthly_2017_04%2F4401.jpg.ce36e221c9b786be890d0908a924c306.jpg&amp;p=10&amp;text=%D1%81%D0%B5%D1%80%D0%B2%D0%B8%D0%B7%20%D1%81%20%D0%BF%D0%BE%D0%B4%D0%BD%D0%BE%D1%81%D0%BE%D0%BC%20%D0%B3%D0%B6%D0%B5%D0%BB%D1%8C&amp;pos=322&amp;lr=1095&amp;rpt=simage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https</a:t>
            </a:r>
            <a:r>
              <a:rPr lang="ru-RU" u="sng" dirty="0" smtClean="0">
                <a:hlinkClick r:id="rId3"/>
              </a:rPr>
              <a:t>://yandex.ru/images/search?text=%D0%B7%D0%B0%D0%B2%D0%BE%D0%B4%20%D0%B3%D0%B6%D0%B5%D0%BB%D1%8C&amp;img_url=https%3A%2F%2Fsputniknewslv.com%2Fimages%2F452%2F92%2F4529215.jpg&amp;pos=1&amp;rpt=simage&amp;lr=1095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https</a:t>
            </a:r>
            <a:r>
              <a:rPr lang="ru-RU" u="sng" dirty="0" smtClean="0">
                <a:hlinkClick r:id="rId4"/>
              </a:rPr>
              <a:t>://yandex.ru/images/search?text=%D0%B7%D0%B0%D0%B2%D0%BE%D0%B4%20%D0%B3%D0%B6%D0%B5%D0%BB%D1%8C&amp;img_url=https%3A%2F%2Fcdn.incrussia.ru%2Fwp-content%2Fuploads%2F2017%2F04%2F1Ivan-Gushhin.jpg&amp;pos=2&amp;rpt=simage&amp;lr=1095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https</a:t>
            </a:r>
            <a:r>
              <a:rPr lang="ru-RU" u="sng" dirty="0" smtClean="0">
                <a:hlinkClick r:id="rId5"/>
              </a:rPr>
              <a:t>://yandex.ru/images/search?text=%D0%B7%D0%B0%D0%B2%D0%BE%D0%B4%20%D0%B3%D0%B6%D0%B5%D0%BB%D1%8C&amp;img_url=https%3A%2F%2Fwww.kcsm.ru%2Fimages%2Fstories%2Fnews%2F3IMG_8530.jpg&amp;pos=9&amp;rpt=simage&amp;lr=1095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https</a:t>
            </a:r>
            <a:r>
              <a:rPr lang="ru-RU" u="sng" dirty="0" smtClean="0">
                <a:hlinkClick r:id="rId6"/>
              </a:rPr>
              <a:t>://yandex.ru/images/search?text=%D0%B7%D0%B0%D0%B2%D0%BE%D0%B4%20%D0%B3%D0%B6%D0%B5%D0%BB%D1%8C&amp;img_url=https%3A%2F%2Fupload.wikimedia.org%2Fwikipedia%2Fcommons%2F6%2F64%2F%25D0%2593%25D0%25B6%25D0%25B5%25D0%25BB%25D1%258C%25D1%2581%25D0%25BA%25D0%25B8%25D0%25B9_%25D1%2584%25D0%25B0%25D1%2580%25D1</a:t>
            </a:r>
            <a:r>
              <a:rPr lang="ru-RU" u="sng" dirty="0" smtClean="0">
                <a:hlinkClick r:id="rId7" action="ppaction://hlinkfile"/>
              </a:rPr>
              <a:t>%2584%25D0%25BE%25D1%2580%25D0%25BE%25D0%25B2%25D1%258B%25D0%25B9_%25D0%25B7%25D0%25B0%25D0%25B2%25D0%25BE%25D0%25B4.jpg&amp;pos=17&amp;rpt=simage&amp;lr=1095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https</a:t>
            </a:r>
            <a:r>
              <a:rPr lang="ru-RU" u="sng" dirty="0" smtClean="0">
                <a:hlinkClick r:id="rId8"/>
              </a:rPr>
              <a:t>://yandex.ru/images/search?text=%D0%B7%D0%B0%D0%B2%D0%BE%D0%B4%20%D0%B3%D0%B6%D0%B5%D0%BB%D1%8C&amp;img_url=https%3A%2F%2Fs52.radikal.ru%2Fi136%2F1303%2F08%2Fe0af92608b33.jpg&amp;pos=24&amp;rpt=simage&amp;lr=1095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https</a:t>
            </a:r>
            <a:r>
              <a:rPr lang="ru-RU" u="sng" dirty="0" smtClean="0">
                <a:hlinkClick r:id="rId9"/>
              </a:rPr>
              <a:t>://yandex.ru/images/search?img_url=https%3A%2F%2Fpbs.twimg.com%2Fmedia%2FC9tMT4bXoAE4vg2.jpg&amp;p=1&amp;text=%D0%B7%D0%B0%D0%B2%D0%BE%D0%B4%20%D0%B3%D0%B6%D0%B5%D0%BB%D1%8C&amp;pos=38&amp;lr=1095&amp;rpt=simage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u="sng" dirty="0" smtClean="0">
                <a:hlinkClick r:id="rId10"/>
              </a:rPr>
              <a:t>https</a:t>
            </a:r>
            <a:r>
              <a:rPr lang="ru-RU" u="sng" dirty="0" smtClean="0">
                <a:hlinkClick r:id="rId10"/>
              </a:rPr>
              <a:t>://yandex.ru/images/search?img_url=http%3A%2F%2Fwww.fotkami.uvlekaisa.ru%2Fwp-content%2Fuploads%2F%25D0%2593%25D0%25B6%25D0%25B5%25D0%25BB%25D1%258C-%25D0%25BF%25D1%2580%25D0%25BE%25D0%25B8%25D0%25B7%25D0%25B2%25D0%25BE%25D0%25B4%25D1%2581%25D1%2582%25D0%25B2%25D0%25BE2.jpg&amp;p=4&amp;text=%D0%B7%D0%B0%D0%B2%D0%BE%D0%B4%20%D0%B3%D0%B6%D0%B5%D0%BB%D1%8C&amp;pos=121&amp;lr=1095&amp;rpt=simage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https</a:t>
            </a:r>
            <a:r>
              <a:rPr lang="ru-RU" u="sng" dirty="0" smtClean="0">
                <a:hlinkClick r:id="rId11"/>
              </a:rPr>
              <a:t>://yandex.ru/images/search?img_url=https%3A%2F%2Fspmag.ru%2Fsites%2Fspmag.ru%2Ffiles%2Ffield%2Fimage%2Flori-0004438604-bigwww.jpg&amp;p=5&amp;text=%D0%B7%D0%B0%D0%B2%D0%BE%D0%B4%20%D0%B3%D0%B6%D0%B5%D0%BB%D1%8C&amp;pos=153&amp;lr=1095&amp;rpt=simage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https</a:t>
            </a:r>
            <a:r>
              <a:rPr lang="ru-RU" u="sng" dirty="0" smtClean="0">
                <a:hlinkClick r:id="rId12"/>
              </a:rPr>
              <a:t>://yandex.ru/images/search?img_url=https%3A%2F%2Framint.edumsko.ru%2Fuploads%2F3000%2F2653%2Fsection%2F181714%2Fraznoe%2FDSC_0116.JPG%3F1479801441961&amp;p=5&amp;text=%D0%B7%D0%B0%D0%B2%D0%BE%D0%B4%20%D0%B3%D0%B6%D0%B5%D0%BB%D1%8C&amp;pos=179&amp;lr=1095&amp;rpt=simage</a:t>
            </a:r>
            <a:endParaRPr lang="ru-RU" dirty="0" smtClean="0"/>
          </a:p>
          <a:p>
            <a:pPr lvl="0"/>
            <a:r>
              <a:rPr lang="ru-RU" u="sng" dirty="0" smtClean="0">
                <a:hlinkClick r:id="rId13"/>
              </a:rPr>
              <a:t>https</a:t>
            </a:r>
            <a:r>
              <a:rPr lang="ru-RU" u="sng" dirty="0" smtClean="0">
                <a:hlinkClick r:id="rId13"/>
              </a:rPr>
              <a:t>://yandex.ru/images/search?img_url=https%3A%2F%2Fds04.infourok.ru%2Fuploads%2Fex%2F06e3%2F0009693a-223e1df4%2Fimg10.jpg&amp;p=7&amp;text=%D0%B7%D0%B0%D0%B2%D0%BE%D0%B4%20%D0%B3%D0%B6%D0%B5%D0%BB%D1%8C&amp;pos=232&amp;lr=1095&amp;rpt=simage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https</a:t>
            </a:r>
            <a:r>
              <a:rPr lang="ru-RU" u="sng" dirty="0" smtClean="0">
                <a:hlinkClick r:id="rId14"/>
              </a:rPr>
              <a:t>://yandex.ru/images/search?text=%D0%BE%D0%B1%D0%B6%D0%B8%D0%B3%20%D0%B2%20%D0%BF%D0%B5%D1%87%D0%B8%20%D0%B3%D0%B6%D0%B5%D0%BB%D1%8C&amp;img_url=https%3A%2F%2Fhistrf.ru%2Fuploads%2Fmedia%2Fnews%2F0001%2F04%2Fthumb_3405_news_excursion.jpeg&amp;pos=0&amp;rpt=simage&amp;lr=1095</a:t>
            </a:r>
            <a:endParaRPr lang="ru-RU" dirty="0" smtClean="0"/>
          </a:p>
          <a:p>
            <a:pPr lvl="0"/>
            <a:r>
              <a:rPr lang="ru-RU" u="sng" dirty="0" smtClean="0">
                <a:hlinkClick r:id="rId15"/>
              </a:rPr>
              <a:t>https</a:t>
            </a:r>
            <a:r>
              <a:rPr lang="ru-RU" u="sng" dirty="0" smtClean="0">
                <a:hlinkClick r:id="rId15"/>
              </a:rPr>
              <a:t>://yandex.ru/images/search?img_url=http%3A%2F%2Fautotravel.ru%2Fphalbum%2F10176%2F974.jpg&amp;p=9&amp;text=%D0%BF%D1%80%D0%BE%D0%B8%D0%B7%D0%B2%D0%BE%D0%B4%D1%81%D1%82%D0%B2%D0%BE%20%D0%B3%D0%B6%D0%B5%D0%BB%D1%8C&amp;pos=290&amp;lr=1095&amp;rpt=simage</a:t>
            </a:r>
            <a:endParaRPr lang="ru-RU" dirty="0" smtClean="0"/>
          </a:p>
          <a:p>
            <a:pPr lvl="0"/>
            <a:r>
              <a:rPr lang="ru-RU" u="sng" dirty="0" smtClean="0">
                <a:hlinkClick r:id="rId16"/>
              </a:rPr>
              <a:t>https</a:t>
            </a:r>
            <a:r>
              <a:rPr lang="ru-RU" u="sng" dirty="0" smtClean="0">
                <a:hlinkClick r:id="rId16"/>
              </a:rPr>
              <a:t>://yandex.ru/images/search?text=%</a:t>
            </a:r>
            <a:r>
              <a:rPr lang="ru-RU" u="sng" dirty="0" smtClean="0">
                <a:hlinkClick r:id="rId16"/>
              </a:rPr>
              <a:t>D0%BB%D0%B8%D1%82%D1%8C%D0%B5%20%D0%BF%D0%BE%D1%81%D1%83%D0%B4%D1%8B%20%D0%B3%D0%B6%D0%B5%D0%BB%D1%8C&amp;img_url=https%3A%2F%2Fds02.infourok.ru%2Fuploads%2Fex%2F1336%2F0002d255-1cc4d683%2Fimg5.jpg&amp;pos=11&amp;rpt=simage&amp;lr=1095</a:t>
            </a:r>
            <a:endParaRPr lang="ru-RU" u="sng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1828800" y="609600"/>
            <a:ext cx="5943600" cy="4419600"/>
          </a:xfrm>
          <a:prstGeom prst="wedgeEllipseCallout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Здравствуйте, ребята! Меня зовут Лера, я – экскурсовод. Сегодня я предлагаю вам отправиться на экскурсию  в сказочную Гжель 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447800" y="609600"/>
            <a:ext cx="6629400" cy="4572000"/>
          </a:xfrm>
          <a:prstGeom prst="wedgeEllipseCallout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/>
              <a:t> Пройдя по нашему маршруту, вы не только узнаете об истории возникновения гжельского фарфора, технологии его изготовления, но и сами сможете освоить основные узоры орнамента гжельской росписи!</a:t>
            </a:r>
          </a:p>
        </p:txBody>
      </p:sp>
      <p:pic>
        <p:nvPicPr>
          <p:cNvPr id="11" name="Рисунок 10" descr="img0.jpg"/>
          <p:cNvPicPr>
            <a:picLocks noChangeAspect="1"/>
          </p:cNvPicPr>
          <p:nvPr/>
        </p:nvPicPr>
        <p:blipFill>
          <a:blip r:embed="rId2" cstate="print"/>
          <a:srcRect t="8889" b="14444"/>
          <a:stretch>
            <a:fillRect/>
          </a:stretch>
        </p:blipFill>
        <p:spPr>
          <a:xfrm>
            <a:off x="990600" y="609600"/>
            <a:ext cx="7696200" cy="5410200"/>
          </a:xfrm>
          <a:prstGeom prst="rect">
            <a:avLst/>
          </a:prstGeom>
        </p:spPr>
      </p:pic>
      <p:pic>
        <p:nvPicPr>
          <p:cNvPr id="6" name="Рисунок 5" descr="Contoh_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/>
          <a:stretch>
            <a:fillRect/>
          </a:stretch>
        </p:blipFill>
        <p:spPr>
          <a:xfrm flipH="1">
            <a:off x="0" y="3276600"/>
            <a:ext cx="2286000" cy="3581400"/>
          </a:xfrm>
          <a:prstGeom prst="rect">
            <a:avLst/>
          </a:prstGeom>
        </p:spPr>
      </p:pic>
    </p:spTree>
  </p:cSld>
  <p:clrMapOvr>
    <a:masterClrMapping/>
  </p:clrMapOvr>
  <p:transition advTm="5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250"/>
                            </p:stCondLst>
                            <p:childTnLst>
                              <p:par>
                                <p:cTn id="15" presetID="27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3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3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210"/>
                            </p:stCondLst>
                            <p:childTnLst>
                              <p:par>
                                <p:cTn id="33" presetID="27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89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89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89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9" grpId="0" uiExpand="1" build="allAtOnce" animBg="1"/>
      <p:bldP spid="9" grpId="1" uiExpand="1" build="allAtOnce"/>
      <p:bldP spid="9" grpId="2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683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 экскурсии</a:t>
            </a:r>
            <a:endParaRPr 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4.jpg"/>
          <p:cNvPicPr>
            <a:picLocks noChangeAspect="1" noChangeArrowheads="1"/>
          </p:cNvPicPr>
          <p:nvPr/>
        </p:nvPicPr>
        <p:blipFill>
          <a:blip r:embed="rId2" cstate="print"/>
          <a:srcRect l="3704" r="3704" b="13615"/>
          <a:stretch>
            <a:fillRect/>
          </a:stretch>
        </p:blipFill>
        <p:spPr bwMode="auto">
          <a:xfrm>
            <a:off x="381000" y="856488"/>
            <a:ext cx="2133600" cy="1962912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2514600" y="1828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гжель\1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66800"/>
            <a:ext cx="2133600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5760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Галерея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562600" y="17526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User\Desktop\гжель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75888"/>
            <a:ext cx="2209800" cy="2077212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>
          <a:xfrm>
            <a:off x="7162800" y="32766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User\Desktop\гжель\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990601"/>
            <a:ext cx="2286000" cy="16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246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орнамента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2590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5638800" y="47244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User\Desktop\гжель\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886200"/>
            <a:ext cx="2257425" cy="185896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ontoh_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/>
          <a:stretch>
            <a:fillRect/>
          </a:stretch>
        </p:blipFill>
        <p:spPr>
          <a:xfrm flipH="1">
            <a:off x="0" y="3276600"/>
            <a:ext cx="2362200" cy="3581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" y="2819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возникновения гжели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1600200" y="1066800"/>
            <a:ext cx="5334000" cy="2971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Начнём мы нашу экскурсию с истории возникновения гжельского фарфора.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1752600" y="2971800"/>
            <a:ext cx="5334000" cy="2971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В нашей галерее вы увидите изделия, расписанные в традициях Гжельских мастеров.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1828800" y="2209800"/>
            <a:ext cx="5334000" cy="2971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Я познакомлю вас с технологией изготовления Гжельского фарфора. 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1524000" y="1524000"/>
            <a:ext cx="5334000" cy="2971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С основными элементами гжельской росписи.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1828800" y="1219200"/>
            <a:ext cx="5334000" cy="2971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А в заключении я предлагаю вам поучаствовать в мастер-классе «Гжельская роспись».</a:t>
            </a:r>
            <a:endParaRPr lang="ru-RU" sz="2800" b="1" dirty="0">
              <a:solidFill>
                <a:srgbClr val="102E8C"/>
              </a:solidFill>
            </a:endParaRPr>
          </a:p>
        </p:txBody>
      </p:sp>
    </p:spTree>
  </p:cSld>
  <p:clrMapOvr>
    <a:masterClrMapping/>
  </p:clrMapOvr>
  <p:transition advTm="6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4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4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44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4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48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48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4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80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600"/>
                            </p:stCondLst>
                            <p:childTnLst>
                              <p:par>
                                <p:cTn id="63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100"/>
                            </p:stCondLst>
                            <p:childTnLst>
                              <p:par>
                                <p:cTn id="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100"/>
                            </p:stCondLst>
                            <p:childTnLst>
                              <p:par>
                                <p:cTn id="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1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100"/>
                            </p:stCondLst>
                            <p:childTnLst>
                              <p:par>
                                <p:cTn id="8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38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38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38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38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38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3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6300"/>
                            </p:stCondLst>
                            <p:childTnLst>
                              <p:par>
                                <p:cTn id="1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82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82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82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82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4820"/>
                            </p:stCondLst>
                            <p:childTnLst>
                              <p:par>
                                <p:cTn id="1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54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754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9540"/>
                            </p:stCondLst>
                            <p:childTnLst>
                              <p:par>
                                <p:cTn id="1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1540"/>
                            </p:stCondLst>
                            <p:childTnLst>
                              <p:par>
                                <p:cTn id="1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442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7420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7420"/>
                            </p:stCondLst>
                            <p:childTnLst>
                              <p:par>
                                <p:cTn id="1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8" grpId="0" animBg="1"/>
      <p:bldP spid="12" grpId="0" animBg="1"/>
      <p:bldP spid="14" grpId="0"/>
      <p:bldP spid="15" grpId="0"/>
      <p:bldP spid="16" grpId="0" animBg="1"/>
      <p:bldP spid="18" grpId="0"/>
      <p:bldP spid="21" grpId="0" uiExpand="1" build="allAtOnce" animBg="1"/>
      <p:bldP spid="21" grpId="1" uiExpand="1" build="allAtOnce" animBg="1"/>
      <p:bldP spid="22" grpId="0" uiExpand="1" build="allAtOnce" animBg="1"/>
      <p:bldP spid="22" grpId="1" uiExpand="1" build="allAtOnce"/>
      <p:bldP spid="22" grpId="2" uiExpand="1" build="allAtOnce" animBg="1"/>
      <p:bldP spid="23" grpId="0" uiExpand="1" build="allAtOnce" animBg="1"/>
      <p:bldP spid="23" grpId="1" uiExpand="1" build="allAtOnce"/>
      <p:bldP spid="23" grpId="2" uiExpand="1" build="allAtOnce" animBg="1"/>
      <p:bldP spid="24" grpId="0" build="allAtOnce" animBg="1"/>
      <p:bldP spid="24" grpId="1" uiExpand="1" build="allAtOnce" animBg="1"/>
      <p:bldP spid="25" grpId="0" build="allAtOnce" animBg="1"/>
      <p:bldP spid="25" grpId="1" build="allAtOnce"/>
      <p:bldP spid="25" grpId="2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02E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  <a:endParaRPr lang="ru-RU" sz="4000" b="1" dirty="0">
              <a:solidFill>
                <a:srgbClr val="102E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524000" y="990600"/>
            <a:ext cx="7162800" cy="4648200"/>
          </a:xfrm>
          <a:prstGeom prst="wedgeEllipse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02E8C"/>
                </a:solidFill>
              </a:rPr>
              <a:t>Первоначально "Гжелью" называлось село в Московской области, богатое глиной. Жители этого села были прекрасными мастерами гончарного дела. Они изготавливали </a:t>
            </a:r>
            <a:r>
              <a:rPr lang="ru-RU" sz="2400" b="1" dirty="0" err="1" smtClean="0">
                <a:solidFill>
                  <a:srgbClr val="102E8C"/>
                </a:solidFill>
              </a:rPr>
              <a:t>сначало</a:t>
            </a:r>
            <a:r>
              <a:rPr lang="ru-RU" sz="2400" b="1" dirty="0" smtClean="0">
                <a:solidFill>
                  <a:srgbClr val="102E8C"/>
                </a:solidFill>
              </a:rPr>
              <a:t> глиняную, а затем фарфоровую посуду и предметы быта. Поэтому со временем народное творчество, вышедшее из этого села, получило название в честь этого местечка.</a:t>
            </a:r>
            <a:endParaRPr lang="ru-RU" sz="2400" b="1" dirty="0">
              <a:solidFill>
                <a:srgbClr val="102E8C"/>
              </a:solidFill>
            </a:endParaRPr>
          </a:p>
        </p:txBody>
      </p:sp>
      <p:pic>
        <p:nvPicPr>
          <p:cNvPr id="7" name="Рисунок 6" descr="Contoh_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/>
          <a:stretch>
            <a:fillRect/>
          </a:stretch>
        </p:blipFill>
        <p:spPr>
          <a:xfrm flipH="1">
            <a:off x="0" y="3276600"/>
            <a:ext cx="2286000" cy="3581400"/>
          </a:xfrm>
          <a:prstGeom prst="rect">
            <a:avLst/>
          </a:prstGeom>
        </p:spPr>
      </p:pic>
      <p:pic>
        <p:nvPicPr>
          <p:cNvPr id="15" name="Рисунок 14" descr="img8 (2).jpg"/>
          <p:cNvPicPr>
            <a:picLocks noChangeAspect="1"/>
          </p:cNvPicPr>
          <p:nvPr/>
        </p:nvPicPr>
        <p:blipFill>
          <a:blip r:embed="rId3" cstate="print"/>
          <a:srcRect t="4301"/>
          <a:stretch>
            <a:fillRect/>
          </a:stretch>
        </p:blipFill>
        <p:spPr>
          <a:xfrm>
            <a:off x="838200" y="1143000"/>
            <a:ext cx="7848600" cy="5086350"/>
          </a:xfrm>
          <a:prstGeom prst="rect">
            <a:avLst/>
          </a:prstGeom>
        </p:spPr>
      </p:pic>
      <p:pic>
        <p:nvPicPr>
          <p:cNvPr id="16" name="Picture 2" descr="C:\Users\User\Desktop\4.jpg"/>
          <p:cNvPicPr>
            <a:picLocks noChangeAspect="1" noChangeArrowheads="1"/>
          </p:cNvPicPr>
          <p:nvPr/>
        </p:nvPicPr>
        <p:blipFill>
          <a:blip r:embed="rId4" cstate="print"/>
          <a:srcRect l="3333" t="3333" r="4395" b="27858"/>
          <a:stretch>
            <a:fillRect/>
          </a:stretch>
        </p:blipFill>
        <p:spPr bwMode="auto">
          <a:xfrm>
            <a:off x="838200" y="990600"/>
            <a:ext cx="7848600" cy="5181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66800" y="5791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Завод в Гжели по изготовлению фарфора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320"/>
                            </p:stCondLst>
                            <p:childTnLst>
                              <p:par>
                                <p:cTn id="24" presetID="27" presetClass="exit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64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4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64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64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64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6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960"/>
                            </p:stCondLst>
                            <p:childTnLst>
                              <p:par>
                                <p:cTn id="5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allAtOnce" animBg="1"/>
      <p:bldP spid="13" grpId="1" uiExpand="1" build="allAtOnce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user_file_5a14840d77a2d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09600"/>
            <a:ext cx="7391400" cy="5410200"/>
          </a:xfrm>
          <a:prstGeom prst="rect">
            <a:avLst/>
          </a:prstGeom>
        </p:spPr>
      </p:pic>
      <p:pic>
        <p:nvPicPr>
          <p:cNvPr id="5" name="Рисунок 4" descr="gzhel2.jpg"/>
          <p:cNvPicPr>
            <a:picLocks noChangeAspect="1"/>
          </p:cNvPicPr>
          <p:nvPr/>
        </p:nvPicPr>
        <p:blipFill>
          <a:blip r:embed="rId3" cstate="print"/>
          <a:srcRect l="18339" r="24351" b="22807"/>
          <a:stretch>
            <a:fillRect/>
          </a:stretch>
        </p:blipFill>
        <p:spPr>
          <a:xfrm>
            <a:off x="2133600" y="609600"/>
            <a:ext cx="4341648" cy="5730975"/>
          </a:xfrm>
          <a:prstGeom prst="rect">
            <a:avLst/>
          </a:prstGeom>
        </p:spPr>
      </p:pic>
      <p:pic>
        <p:nvPicPr>
          <p:cNvPr id="7" name="Picture 3" descr="C:\Users\User\Desktop\6.jpg"/>
          <p:cNvPicPr>
            <a:picLocks noChangeAspect="1" noChangeArrowheads="1"/>
          </p:cNvPicPr>
          <p:nvPr/>
        </p:nvPicPr>
        <p:blipFill>
          <a:blip r:embed="rId4" cstate="print"/>
          <a:srcRect l="26316" t="58211" r="27193" b="6796"/>
          <a:stretch>
            <a:fillRect/>
          </a:stretch>
        </p:blipFill>
        <p:spPr bwMode="auto">
          <a:xfrm>
            <a:off x="685800" y="609600"/>
            <a:ext cx="7538141" cy="5715000"/>
          </a:xfrm>
          <a:prstGeom prst="rect">
            <a:avLst/>
          </a:prstGeom>
          <a:noFill/>
        </p:spPr>
      </p:pic>
      <p:pic>
        <p:nvPicPr>
          <p:cNvPr id="8" name="Picture 3" descr="C:\Users\User\Desktop\6.jpg"/>
          <p:cNvPicPr>
            <a:picLocks noChangeAspect="1" noChangeArrowheads="1"/>
          </p:cNvPicPr>
          <p:nvPr/>
        </p:nvPicPr>
        <p:blipFill>
          <a:blip r:embed="rId4" cstate="print"/>
          <a:srcRect l="2631" t="5604" r="50000" b="48173"/>
          <a:stretch>
            <a:fillRect/>
          </a:stretch>
        </p:blipFill>
        <p:spPr bwMode="auto">
          <a:xfrm>
            <a:off x="609600" y="533400"/>
            <a:ext cx="7924800" cy="5700889"/>
          </a:xfrm>
          <a:prstGeom prst="rect">
            <a:avLst/>
          </a:prstGeom>
          <a:noFill/>
        </p:spPr>
      </p:pic>
      <p:pic>
        <p:nvPicPr>
          <p:cNvPr id="9" name="Рисунок 8" descr="Contoh_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/>
          <a:stretch>
            <a:fillRect/>
          </a:stretch>
        </p:blipFill>
        <p:spPr>
          <a:xfrm flipH="1">
            <a:off x="0" y="3276600"/>
            <a:ext cx="2286000" cy="3581400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1752600" y="1676400"/>
            <a:ext cx="5867400" cy="3733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102E8C"/>
                </a:solidFill>
              </a:rPr>
              <a:t>В настоящее время это город, в который приезжают туристы не только для того, чтобы полюбоваться его красотой, но и больше узнать о гжельском фарфоре.</a:t>
            </a:r>
            <a:endParaRPr lang="ru-RU" sz="2500" b="1" dirty="0">
              <a:solidFill>
                <a:srgbClr val="102E8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334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Архитектурные ансамбли (дома, церкви и другие здания) жители знаменитого города расписывают в традициях гжельской росписи.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943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 на фабрику Гжели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867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Фабрика Гжели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1524000" y="1219200"/>
            <a:ext cx="5334000" cy="34290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102E8C"/>
                </a:solidFill>
              </a:rPr>
              <a:t>А сейчас я предлагаю зайти в саму фабрику и всё внимательно рассмотреть. Для начала посетим нашу галерею изделий гжельского фарфора</a:t>
            </a:r>
            <a:endParaRPr lang="ru-RU" sz="2500" b="1" dirty="0">
              <a:solidFill>
                <a:srgbClr val="102E8C"/>
              </a:solidFill>
            </a:endParaRPr>
          </a:p>
        </p:txBody>
      </p:sp>
    </p:spTree>
  </p:cSld>
  <p:clrMapOvr>
    <a:masterClrMapping/>
  </p:clrMapOvr>
  <p:transition advTm="6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8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8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8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8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8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44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44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2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2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72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22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1220"/>
                            </p:stCondLst>
                            <p:childTnLst>
                              <p:par>
                                <p:cTn id="8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74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974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9740"/>
                            </p:stCondLst>
                            <p:childTnLst>
                              <p:par>
                                <p:cTn id="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0" grpId="1" build="allAtOnce"/>
      <p:bldP spid="10" grpId="2" build="allAtOnce" animBg="1"/>
      <p:bldP spid="11" grpId="0"/>
      <p:bldP spid="11" grpId="1"/>
      <p:bldP spid="12" grpId="0"/>
      <p:bldP spid="13" grpId="0"/>
      <p:bldP spid="14" grpId="0" build="allAtOnce" animBg="1"/>
      <p:bldP spid="14" grpId="1" build="allAtOnce"/>
      <p:bldP spid="14" grpId="2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Галерея 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90480173_2222299_va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199" y="609600"/>
            <a:ext cx="5517969" cy="5638800"/>
          </a:xfrm>
          <a:prstGeom prst="rect">
            <a:avLst/>
          </a:prstGeom>
        </p:spPr>
      </p:pic>
      <p:pic>
        <p:nvPicPr>
          <p:cNvPr id="9" name="Рисунок 8" descr="90480174_2222299_689pxGzhel_18_G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57200"/>
            <a:ext cx="6781800" cy="5895935"/>
          </a:xfrm>
          <a:prstGeom prst="rect">
            <a:avLst/>
          </a:prstGeom>
        </p:spPr>
      </p:pic>
      <p:pic>
        <p:nvPicPr>
          <p:cNvPr id="11" name="Рисунок 10" descr="c91b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838200"/>
            <a:ext cx="8068237" cy="5257800"/>
          </a:xfrm>
          <a:prstGeom prst="rect">
            <a:avLst/>
          </a:prstGeom>
        </p:spPr>
      </p:pic>
      <p:pic>
        <p:nvPicPr>
          <p:cNvPr id="12" name="Рисунок 11" descr="Contoh_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/>
          <a:stretch>
            <a:fillRect/>
          </a:stretch>
        </p:blipFill>
        <p:spPr>
          <a:xfrm flipH="1">
            <a:off x="0" y="3276600"/>
            <a:ext cx="2286000" cy="3581400"/>
          </a:xfrm>
          <a:prstGeom prst="rect">
            <a:avLst/>
          </a:prstGeom>
        </p:spPr>
      </p:pic>
      <p:sp>
        <p:nvSpPr>
          <p:cNvPr id="13" name="Овальная выноска 12"/>
          <p:cNvSpPr/>
          <p:nvPr/>
        </p:nvSpPr>
        <p:spPr>
          <a:xfrm>
            <a:off x="1676400" y="990600"/>
            <a:ext cx="6858000" cy="3962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0066"/>
                </a:solidFill>
              </a:rPr>
              <a:t>В те времена гжельские рисунки были цветными. </a:t>
            </a:r>
            <a:r>
              <a:rPr lang="ru-RU" sz="2300" b="1" dirty="0" err="1" smtClean="0">
                <a:solidFill>
                  <a:srgbClr val="000066"/>
                </a:solidFill>
              </a:rPr>
              <a:t>Гжельцы</a:t>
            </a:r>
            <a:r>
              <a:rPr lang="ru-RU" sz="2300" b="1" dirty="0" smtClean="0">
                <a:solidFill>
                  <a:srgbClr val="000066"/>
                </a:solidFill>
              </a:rPr>
              <a:t> расписывали предметы домашнего обихода: тарелки, столовые сервизы, кружки, кувшины, игрушки и т.д. В XIV веке гжельская местность стала центром керамического производства Руси.</a:t>
            </a:r>
            <a:endParaRPr lang="ru-RU" sz="2300" b="1" dirty="0">
              <a:solidFill>
                <a:srgbClr val="000066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1981200" y="914400"/>
            <a:ext cx="6400800" cy="4495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500" b="1" dirty="0" smtClean="0">
                <a:solidFill>
                  <a:srgbClr val="102E8C"/>
                </a:solidFill>
              </a:rPr>
              <a:t>В 18 веке мастера стали использовать новые технологии изготовления фарфоровых изделий. Сменилась и цветовая гамма росписи, которая впоследствии и стала символом гжельских изделий.</a:t>
            </a:r>
            <a:endParaRPr lang="ru-RU" sz="2500" b="1" dirty="0">
              <a:solidFill>
                <a:srgbClr val="102E8C"/>
              </a:solidFill>
            </a:endParaRPr>
          </a:p>
        </p:txBody>
      </p:sp>
      <p:pic>
        <p:nvPicPr>
          <p:cNvPr id="10" name="Рисунок 9" descr="804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533400"/>
            <a:ext cx="5867400" cy="5867400"/>
          </a:xfrm>
          <a:prstGeom prst="rect">
            <a:avLst/>
          </a:prstGeom>
        </p:spPr>
      </p:pic>
      <p:pic>
        <p:nvPicPr>
          <p:cNvPr id="15" name="Рисунок 14" descr="17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533400"/>
            <a:ext cx="5867400" cy="5791200"/>
          </a:xfrm>
          <a:prstGeom prst="rect">
            <a:avLst/>
          </a:prstGeom>
        </p:spPr>
      </p:pic>
      <p:pic>
        <p:nvPicPr>
          <p:cNvPr id="16" name="Рисунок 15" descr="9930683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04800"/>
            <a:ext cx="6426696" cy="5982670"/>
          </a:xfrm>
          <a:prstGeom prst="rect">
            <a:avLst/>
          </a:prstGeom>
        </p:spPr>
      </p:pic>
      <p:pic>
        <p:nvPicPr>
          <p:cNvPr id="17" name="Рисунок 16" descr="99309521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457200"/>
            <a:ext cx="5715000" cy="5715000"/>
          </a:xfrm>
          <a:prstGeom prst="rect">
            <a:avLst/>
          </a:prstGeom>
        </p:spPr>
      </p:pic>
      <p:sp>
        <p:nvSpPr>
          <p:cNvPr id="18" name="Овальная выноска 17"/>
          <p:cNvSpPr/>
          <p:nvPr/>
        </p:nvSpPr>
        <p:spPr>
          <a:xfrm>
            <a:off x="1752600" y="1524000"/>
            <a:ext cx="6400800" cy="2971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Как же появляются такие красивые и сказочные изделия? Давайте заглянем в цеха, в которых и рождаются такие чудеса!</a:t>
            </a:r>
            <a:endParaRPr lang="ru-RU" sz="2800" b="1" dirty="0">
              <a:solidFill>
                <a:srgbClr val="102E8C"/>
              </a:solidFill>
            </a:endParaRPr>
          </a:p>
        </p:txBody>
      </p:sp>
    </p:spTree>
  </p:cSld>
  <p:clrMapOvr>
    <a:masterClrMapping/>
  </p:clrMapOvr>
  <p:transition advTm="1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8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8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8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8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58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58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58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9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9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9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9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9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9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9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89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99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9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19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3900"/>
                            </p:stCondLst>
                            <p:childTnLst>
                              <p:par>
                                <p:cTn id="1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82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132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1320"/>
                            </p:stCondLst>
                            <p:childTnLst>
                              <p:par>
                                <p:cTn id="1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build="allAtOnce" animBg="1"/>
      <p:bldP spid="13" grpId="1" build="allAtOnce"/>
      <p:bldP spid="13" grpId="2" uiExpand="1" build="allAtOnce" animBg="1"/>
      <p:bldP spid="14" grpId="0" build="allAtOnce" animBg="1"/>
      <p:bldP spid="14" grpId="1" build="allAtOnce"/>
      <p:bldP spid="14" grpId="2" build="allAtOnce" animBg="1"/>
      <p:bldP spid="18" grpId="0" build="allAtOnce" animBg="1"/>
      <p:bldP spid="18" grpId="1" build="allAtOnce"/>
      <p:bldP spid="18" grpId="2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изготовления 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 descr="ГжельИзг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066800"/>
            <a:ext cx="3549287" cy="5176889"/>
          </a:xfrm>
          <a:prstGeom prst="rect">
            <a:avLst/>
          </a:prstGeom>
        </p:spPr>
      </p:pic>
      <p:sp>
        <p:nvSpPr>
          <p:cNvPr id="26" name="Овальная выноска 25"/>
          <p:cNvSpPr/>
          <p:nvPr/>
        </p:nvSpPr>
        <p:spPr>
          <a:xfrm>
            <a:off x="1371600" y="1371600"/>
            <a:ext cx="6096000" cy="2971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Сначала дизайнеры придумывают фарфоровые изделия и узоры к ним, создают их эскизы.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pic>
        <p:nvPicPr>
          <p:cNvPr id="28" name="Рисунок 27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219200"/>
            <a:ext cx="6758102" cy="5257800"/>
          </a:xfrm>
          <a:prstGeom prst="rect">
            <a:avLst/>
          </a:prstGeom>
        </p:spPr>
      </p:pic>
      <p:pic>
        <p:nvPicPr>
          <p:cNvPr id="31" name="Рисунок 30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143000"/>
            <a:ext cx="6781799" cy="5257800"/>
          </a:xfrm>
          <a:prstGeom prst="rect">
            <a:avLst/>
          </a:prstGeom>
        </p:spPr>
      </p:pic>
      <p:sp>
        <p:nvSpPr>
          <p:cNvPr id="32" name="Овальная выноска 31"/>
          <p:cNvSpPr/>
          <p:nvPr/>
        </p:nvSpPr>
        <p:spPr>
          <a:xfrm>
            <a:off x="1905000" y="1295400"/>
            <a:ext cx="5715000" cy="30480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После застывания фарфор вынимают из форм и просушивают на специальных стеллажах.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pic>
        <p:nvPicPr>
          <p:cNvPr id="33" name="Рисунок 32" descr="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1143000"/>
            <a:ext cx="6908799" cy="5181600"/>
          </a:xfrm>
          <a:prstGeom prst="rect">
            <a:avLst/>
          </a:prstGeom>
        </p:spPr>
      </p:pic>
      <p:pic>
        <p:nvPicPr>
          <p:cNvPr id="35" name="Рисунок 34" descr="img11.jpg"/>
          <p:cNvPicPr>
            <a:picLocks noChangeAspect="1"/>
          </p:cNvPicPr>
          <p:nvPr/>
        </p:nvPicPr>
        <p:blipFill>
          <a:blip r:embed="rId6" cstate="print"/>
          <a:srcRect l="3937" t="52499" r="45663" b="4451"/>
          <a:stretch>
            <a:fillRect/>
          </a:stretch>
        </p:blipFill>
        <p:spPr>
          <a:xfrm>
            <a:off x="1752600" y="1143000"/>
            <a:ext cx="6705600" cy="5105400"/>
          </a:xfrm>
          <a:prstGeom prst="rect">
            <a:avLst/>
          </a:prstGeom>
        </p:spPr>
      </p:pic>
      <p:pic>
        <p:nvPicPr>
          <p:cNvPr id="36" name="Рисунок 35" descr="4529215.jpg"/>
          <p:cNvPicPr>
            <a:picLocks noChangeAspect="1"/>
          </p:cNvPicPr>
          <p:nvPr/>
        </p:nvPicPr>
        <p:blipFill>
          <a:blip r:embed="rId7" cstate="print"/>
          <a:srcRect l="26036" t="11429" r="17071"/>
          <a:stretch>
            <a:fillRect/>
          </a:stretch>
        </p:blipFill>
        <p:spPr>
          <a:xfrm>
            <a:off x="2362200" y="1143000"/>
            <a:ext cx="5486400" cy="5181600"/>
          </a:xfrm>
          <a:prstGeom prst="rect">
            <a:avLst/>
          </a:prstGeom>
        </p:spPr>
      </p:pic>
      <p:sp>
        <p:nvSpPr>
          <p:cNvPr id="37" name="Овальная выноска 36"/>
          <p:cNvSpPr/>
          <p:nvPr/>
        </p:nvSpPr>
        <p:spPr>
          <a:xfrm>
            <a:off x="2057400" y="1066800"/>
            <a:ext cx="5715000" cy="30480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И опять изделия просушивают на стеллажах под специальными лампами</a:t>
            </a:r>
            <a:endParaRPr lang="ru-RU" sz="2800" b="1" dirty="0">
              <a:solidFill>
                <a:srgbClr val="102E8C"/>
              </a:solidFill>
            </a:endParaRPr>
          </a:p>
        </p:txBody>
      </p:sp>
      <p:pic>
        <p:nvPicPr>
          <p:cNvPr id="38" name="Рисунок 37" descr="170.jpg"/>
          <p:cNvPicPr>
            <a:picLocks noChangeAspect="1"/>
          </p:cNvPicPr>
          <p:nvPr/>
        </p:nvPicPr>
        <p:blipFill>
          <a:blip r:embed="rId8" cstate="print"/>
          <a:srcRect r="7353" b="6494"/>
          <a:stretch>
            <a:fillRect/>
          </a:stretch>
        </p:blipFill>
        <p:spPr>
          <a:xfrm>
            <a:off x="1828800" y="1143000"/>
            <a:ext cx="6858000" cy="5257800"/>
          </a:xfrm>
          <a:prstGeom prst="rect">
            <a:avLst/>
          </a:prstGeom>
        </p:spPr>
      </p:pic>
      <p:pic>
        <p:nvPicPr>
          <p:cNvPr id="40" name="Рисунок 39" descr="10.jpg"/>
          <p:cNvPicPr>
            <a:picLocks noChangeAspect="1"/>
          </p:cNvPicPr>
          <p:nvPr/>
        </p:nvPicPr>
        <p:blipFill>
          <a:blip r:embed="rId9" cstate="print"/>
          <a:srcRect t="19313" r="373"/>
          <a:stretch>
            <a:fillRect/>
          </a:stretch>
        </p:blipFill>
        <p:spPr>
          <a:xfrm>
            <a:off x="1905000" y="1447800"/>
            <a:ext cx="6781800" cy="4775200"/>
          </a:xfrm>
          <a:prstGeom prst="rect">
            <a:avLst/>
          </a:prstGeom>
        </p:spPr>
      </p:pic>
      <p:pic>
        <p:nvPicPr>
          <p:cNvPr id="42" name="Рисунок 41" descr="12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1371600"/>
            <a:ext cx="6718506" cy="4495800"/>
          </a:xfrm>
          <a:prstGeom prst="rect">
            <a:avLst/>
          </a:prstGeom>
        </p:spPr>
      </p:pic>
      <p:pic>
        <p:nvPicPr>
          <p:cNvPr id="44" name="Рисунок 43" descr="Гжель-производство2.jpg"/>
          <p:cNvPicPr>
            <a:picLocks noChangeAspect="1"/>
          </p:cNvPicPr>
          <p:nvPr/>
        </p:nvPicPr>
        <p:blipFill>
          <a:blip r:embed="rId11" cstate="print"/>
          <a:srcRect l="12500" r="22500" b="10059"/>
          <a:stretch>
            <a:fillRect/>
          </a:stretch>
        </p:blipFill>
        <p:spPr>
          <a:xfrm>
            <a:off x="2057400" y="1295400"/>
            <a:ext cx="6629400" cy="5167532"/>
          </a:xfrm>
          <a:prstGeom prst="rect">
            <a:avLst/>
          </a:prstGeom>
        </p:spPr>
      </p:pic>
      <p:sp>
        <p:nvSpPr>
          <p:cNvPr id="27" name="Овальная выноска 26"/>
          <p:cNvSpPr/>
          <p:nvPr/>
        </p:nvSpPr>
        <p:spPr>
          <a:xfrm>
            <a:off x="1828800" y="1295400"/>
            <a:ext cx="5715000" cy="3581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По этим эскизам мастера из гипса изготавливают специальные формы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0" name="Овальная выноска 29"/>
          <p:cNvSpPr/>
          <p:nvPr/>
        </p:nvSpPr>
        <p:spPr>
          <a:xfrm>
            <a:off x="1905000" y="1371600"/>
            <a:ext cx="5715000" cy="27432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Затем в эти формы заливается подготовленный жидкий фарфор.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.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49" name="Овальная выноска 48"/>
          <p:cNvSpPr/>
          <p:nvPr/>
        </p:nvSpPr>
        <p:spPr>
          <a:xfrm>
            <a:off x="1371600" y="1828800"/>
            <a:ext cx="5715000" cy="21336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102E8C"/>
                </a:solidFill>
              </a:rPr>
              <a:t>И вот чудо свершилось!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1905000" y="1143000"/>
            <a:ext cx="57150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После этого все изделия обязательно проверяют на наличие трещин и сколов. Испорченные изделия отправляют на переплавку, а хорошие -в художественный цех.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41" name="Овальная выноска 40"/>
          <p:cNvSpPr/>
          <p:nvPr/>
        </p:nvSpPr>
        <p:spPr>
          <a:xfrm>
            <a:off x="1676400" y="1143000"/>
            <a:ext cx="70104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0066"/>
                </a:solidFill>
              </a:rPr>
              <a:t>Вы конечно обратили внимание что на столах у мастериц  лежат как белые так и розовые изделия. </a:t>
            </a:r>
            <a:r>
              <a:rPr lang="ru-RU" sz="2400" b="1" dirty="0" smtClean="0">
                <a:solidFill>
                  <a:srgbClr val="102E8C"/>
                </a:solidFill>
              </a:rPr>
              <a:t>Откуда взялись розовые изделия? Всё дело в том, что на белоснежном фоне мастерицы делают набросок узора и покрывают его специальной глазурью, которая при высыхании меняет цвет на розовый!</a:t>
            </a:r>
          </a:p>
        </p:txBody>
      </p:sp>
      <p:sp>
        <p:nvSpPr>
          <p:cNvPr id="43" name="Овальная выноска 42"/>
          <p:cNvSpPr/>
          <p:nvPr/>
        </p:nvSpPr>
        <p:spPr>
          <a:xfrm>
            <a:off x="2057400" y="1295400"/>
            <a:ext cx="57150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После просушивания изделия возвращаются к мастерам для росписи.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45" name="Овальная выноска 44"/>
          <p:cNvSpPr/>
          <p:nvPr/>
        </p:nvSpPr>
        <p:spPr>
          <a:xfrm>
            <a:off x="2209800" y="1371600"/>
            <a:ext cx="57150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Когда краски просохнут, изделия покрывают ещё одним слоем глазури и отправляют в печь для обжига при температуре 1200 С.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47" name="Овальная выноска 46"/>
          <p:cNvSpPr/>
          <p:nvPr/>
        </p:nvSpPr>
        <p:spPr>
          <a:xfrm>
            <a:off x="1752600" y="1447800"/>
            <a:ext cx="69342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102E8C"/>
                </a:solidFill>
              </a:rPr>
              <a:t>После обжига изделия становятся белоснежными. Их в последний раз проверяют на наличие сколов и </a:t>
            </a:r>
            <a:r>
              <a:rPr lang="ru-RU" sz="2400" b="1" dirty="0" err="1" smtClean="0">
                <a:solidFill>
                  <a:srgbClr val="102E8C"/>
                </a:solidFill>
              </a:rPr>
              <a:t>непрокрасы</a:t>
            </a:r>
            <a:r>
              <a:rPr lang="ru-RU" sz="2400" b="1" dirty="0" smtClean="0">
                <a:solidFill>
                  <a:srgbClr val="102E8C"/>
                </a:solidFill>
              </a:rPr>
              <a:t>. На качественные изделия мастерицы наносят последние штрихи узора, покрывают специальным закрепляющим лаком и тщательно просушивают.</a:t>
            </a:r>
            <a:endParaRPr lang="ru-RU" sz="2400" b="1" dirty="0">
              <a:solidFill>
                <a:srgbClr val="102E8C"/>
              </a:solidFill>
            </a:endParaRPr>
          </a:p>
        </p:txBody>
      </p:sp>
      <p:sp>
        <p:nvSpPr>
          <p:cNvPr id="51" name="Овальная выноска 50"/>
          <p:cNvSpPr/>
          <p:nvPr/>
        </p:nvSpPr>
        <p:spPr>
          <a:xfrm>
            <a:off x="1752600" y="1219200"/>
            <a:ext cx="5715000" cy="32766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А какие же элементы гжельские мастера используют для росписи своих изделий? Давайте с ними познакомимся!</a:t>
            </a:r>
            <a:endParaRPr lang="ru-RU" sz="2800" b="1" dirty="0">
              <a:solidFill>
                <a:srgbClr val="102E8C"/>
              </a:solidFill>
            </a:endParaRPr>
          </a:p>
        </p:txBody>
      </p:sp>
      <p:pic>
        <p:nvPicPr>
          <p:cNvPr id="48" name="Рисунок 47" descr="ekskursiya_gzhel_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1143000"/>
            <a:ext cx="6858000" cy="5143500"/>
          </a:xfrm>
          <a:prstGeom prst="rect">
            <a:avLst/>
          </a:prstGeom>
        </p:spPr>
      </p:pic>
      <p:pic>
        <p:nvPicPr>
          <p:cNvPr id="46" name="Рисунок 45" descr="37.jpg"/>
          <p:cNvPicPr>
            <a:picLocks noChangeAspect="1"/>
          </p:cNvPicPr>
          <p:nvPr/>
        </p:nvPicPr>
        <p:blipFill>
          <a:blip r:embed="rId13" cstate="print"/>
          <a:srcRect l="27859"/>
          <a:stretch>
            <a:fillRect/>
          </a:stretch>
        </p:blipFill>
        <p:spPr>
          <a:xfrm>
            <a:off x="2362200" y="1143000"/>
            <a:ext cx="5603091" cy="5181600"/>
          </a:xfrm>
          <a:prstGeom prst="rect">
            <a:avLst/>
          </a:prstGeom>
        </p:spPr>
      </p:pic>
      <p:sp>
        <p:nvSpPr>
          <p:cNvPr id="34" name="Овальная выноска 33"/>
          <p:cNvSpPr/>
          <p:nvPr/>
        </p:nvSpPr>
        <p:spPr>
          <a:xfrm>
            <a:off x="1524000" y="1143000"/>
            <a:ext cx="6248400" cy="29718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600" b="1" dirty="0" smtClean="0">
                <a:solidFill>
                  <a:srgbClr val="102E8C"/>
                </a:solidFill>
              </a:rPr>
              <a:t>После тщательного просушивания изделие окунают в специальную ванночку с глазурью, которая закрепляет фарфор.</a:t>
            </a:r>
            <a:endParaRPr lang="ru-RU" sz="2600" b="1" dirty="0">
              <a:solidFill>
                <a:srgbClr val="102E8C"/>
              </a:solidFill>
            </a:endParaRPr>
          </a:p>
        </p:txBody>
      </p:sp>
      <p:pic>
        <p:nvPicPr>
          <p:cNvPr id="25" name="Рисунок 24" descr="Contoh_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/>
          <a:stretch>
            <a:fillRect/>
          </a:stretch>
        </p:blipFill>
        <p:spPr>
          <a:xfrm flipH="1">
            <a:off x="0" y="3276600"/>
            <a:ext cx="2286000" cy="3581400"/>
          </a:xfrm>
          <a:prstGeom prst="rect">
            <a:avLst/>
          </a:prstGeom>
        </p:spPr>
      </p:pic>
      <p:pic>
        <p:nvPicPr>
          <p:cNvPr id="50" name="Рисунок 49" descr="C9tMT4bXoAE4vg2.jpg"/>
          <p:cNvPicPr>
            <a:picLocks noChangeAspect="1"/>
          </p:cNvPicPr>
          <p:nvPr/>
        </p:nvPicPr>
        <p:blipFill>
          <a:blip r:embed="rId15" cstate="print"/>
          <a:srcRect t="263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9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8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8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88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380"/>
                            </p:stCondLst>
                            <p:childTnLst>
                              <p:par>
                                <p:cTn id="31" presetID="17" presetClass="exit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88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88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2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7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7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7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17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70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78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280"/>
                            </p:stCondLst>
                            <p:childTnLst>
                              <p:par>
                                <p:cTn id="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28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428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328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280"/>
                            </p:stCondLst>
                            <p:childTnLst>
                              <p:par>
                                <p:cTn id="9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812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462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462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62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62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462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6620"/>
                            </p:stCondLst>
                            <p:childTnLst>
                              <p:par>
                                <p:cTn id="1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131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1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232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8820"/>
                            </p:stCondLst>
                            <p:childTnLst>
                              <p:par>
                                <p:cTn id="1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8820"/>
                            </p:stCondLst>
                            <p:childTnLst>
                              <p:par>
                                <p:cTn id="1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082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982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1820"/>
                            </p:stCondLst>
                            <p:childTnLst>
                              <p:par>
                                <p:cTn id="1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714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3640"/>
                            </p:stCondLst>
                            <p:childTnLst>
                              <p:par>
                                <p:cTn id="1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3640"/>
                            </p:stCondLst>
                            <p:childTnLst>
                              <p:par>
                                <p:cTn id="1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564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464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6640"/>
                            </p:stCondLst>
                            <p:childTnLst>
                              <p:par>
                                <p:cTn id="20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616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83160"/>
                            </p:stCondLst>
                            <p:childTnLst>
                              <p:par>
                                <p:cTn id="2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83160"/>
                            </p:stCondLst>
                            <p:childTnLst>
                              <p:par>
                                <p:cTn id="2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516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416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6160"/>
                            </p:stCondLst>
                            <p:childTnLst>
                              <p:par>
                                <p:cTn id="2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9844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4940"/>
                            </p:stCondLst>
                            <p:childTnLst>
                              <p:par>
                                <p:cTn id="2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4940"/>
                            </p:stCondLst>
                            <p:childTnLst>
                              <p:par>
                                <p:cTn id="2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694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1594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17940"/>
                            </p:stCondLst>
                            <p:childTnLst>
                              <p:par>
                                <p:cTn id="2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7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8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22060"/>
                            </p:stCondLst>
                            <p:childTnLst>
                              <p:par>
                                <p:cTn id="261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28560"/>
                            </p:stCondLst>
                            <p:childTnLst>
                              <p:par>
                                <p:cTn id="2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28560"/>
                            </p:stCondLst>
                            <p:childTnLst>
                              <p:par>
                                <p:cTn id="2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3056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3956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41560"/>
                            </p:stCondLst>
                            <p:childTnLst>
                              <p:par>
                                <p:cTn id="28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3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4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49960"/>
                            </p:stCondLst>
                            <p:childTnLst>
                              <p:par>
                                <p:cTn id="287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6460"/>
                            </p:stCondLst>
                            <p:childTnLst>
                              <p:par>
                                <p:cTn id="2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56460"/>
                            </p:stCondLst>
                            <p:childTnLst>
                              <p:par>
                                <p:cTn id="2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5846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6746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69460"/>
                            </p:stCondLst>
                            <p:childTnLst>
                              <p:par>
                                <p:cTn id="30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9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0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70260"/>
                            </p:stCondLst>
                            <p:childTnLst>
                              <p:par>
                                <p:cTn id="313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76760"/>
                            </p:stCondLst>
                            <p:childTnLst>
                              <p:par>
                                <p:cTn id="3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76760"/>
                            </p:stCondLst>
                            <p:childTnLst>
                              <p:par>
                                <p:cTn id="3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77260"/>
                            </p:stCondLst>
                            <p:childTnLst>
                              <p:par>
                                <p:cTn id="326" presetID="55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8526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87260"/>
                            </p:stCondLst>
                            <p:childTnLst>
                              <p:par>
                                <p:cTn id="3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8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9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90900"/>
                            </p:stCondLst>
                            <p:childTnLst>
                              <p:par>
                                <p:cTn id="342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7400"/>
                            </p:stCondLst>
                            <p:childTnLst>
                              <p:par>
                                <p:cTn id="3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97400"/>
                            </p:stCondLst>
                            <p:childTnLst>
                              <p:par>
                                <p:cTn id="3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  <p:bldP spid="26" grpId="1" build="allAtOnce"/>
      <p:bldP spid="26" grpId="2" uiExpand="1" build="allAtOnce" animBg="1"/>
      <p:bldP spid="32" grpId="0" build="allAtOnce" animBg="1"/>
      <p:bldP spid="32" grpId="1" build="allAtOnce"/>
      <p:bldP spid="32" grpId="2" uiExpand="1" build="allAtOnce" animBg="1"/>
      <p:bldP spid="37" grpId="0" build="allAtOnce" animBg="1"/>
      <p:bldP spid="37" grpId="1" build="allAtOnce"/>
      <p:bldP spid="37" grpId="2" build="allAtOnce" animBg="1"/>
      <p:bldP spid="27" grpId="0" build="allAtOnce" animBg="1"/>
      <p:bldP spid="27" grpId="1" build="allAtOnce"/>
      <p:bldP spid="27" grpId="2" uiExpand="1" build="allAtOnce" animBg="1"/>
      <p:bldP spid="30" grpId="0" build="allAtOnce" animBg="1"/>
      <p:bldP spid="30" grpId="1" uiExpand="1" build="allAtOnce"/>
      <p:bldP spid="30" grpId="2" uiExpand="1" build="allAtOnce" animBg="1"/>
      <p:bldP spid="49" grpId="0" build="allAtOnce" animBg="1"/>
      <p:bldP spid="49" grpId="1" build="allAtOnce"/>
      <p:bldP spid="49" grpId="2" uiExpand="1" build="allAtOnce" animBg="1"/>
      <p:bldP spid="39" grpId="0" build="allAtOnce" animBg="1"/>
      <p:bldP spid="39" grpId="1" build="allAtOnce"/>
      <p:bldP spid="39" grpId="2" uiExpand="1" build="allAtOnce" animBg="1"/>
      <p:bldP spid="41" grpId="0" build="allAtOnce" animBg="1"/>
      <p:bldP spid="41" grpId="1" build="allAtOnce"/>
      <p:bldP spid="41" grpId="2" uiExpand="1" build="allAtOnce" animBg="1"/>
      <p:bldP spid="43" grpId="0" build="allAtOnce" animBg="1"/>
      <p:bldP spid="43" grpId="1" build="allAtOnce"/>
      <p:bldP spid="43" grpId="2" uiExpand="1" build="allAtOnce" animBg="1"/>
      <p:bldP spid="45" grpId="0" build="allAtOnce" animBg="1"/>
      <p:bldP spid="45" grpId="1" build="allAtOnce"/>
      <p:bldP spid="45" grpId="2" uiExpand="1" build="allAtOnce" animBg="1"/>
      <p:bldP spid="47" grpId="0" build="allAtOnce" animBg="1"/>
      <p:bldP spid="47" grpId="1" build="allAtOnce"/>
      <p:bldP spid="47" grpId="2" uiExpand="1" build="allAtOnce" animBg="1"/>
      <p:bldP spid="51" grpId="0" build="allAtOnce" animBg="1"/>
      <p:bldP spid="51" grpId="1" build="allAtOnce"/>
      <p:bldP spid="51" grpId="2" uiExpand="1" build="allAtOnce" animBg="1"/>
      <p:bldP spid="34" grpId="0" build="allAtOnce" animBg="1"/>
      <p:bldP spid="34" grpId="1" build="allAtOnce"/>
      <p:bldP spid="34" grpId="2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02E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орнамента</a:t>
            </a:r>
            <a:endParaRPr lang="ru-RU" sz="4000" b="1" dirty="0">
              <a:solidFill>
                <a:srgbClr val="102E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533400"/>
            <a:ext cx="2783944" cy="2312446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32584">
            <a:off x="6360055" y="3657600"/>
            <a:ext cx="2783945" cy="2793225"/>
          </a:xfrm>
          <a:prstGeom prst="rect">
            <a:avLst/>
          </a:prstGeom>
        </p:spPr>
      </p:pic>
      <p:pic>
        <p:nvPicPr>
          <p:cNvPr id="6" name="Рисунок 5" descr="0_62833_f068232f_X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849"/>
          <a:stretch>
            <a:fillRect/>
          </a:stretch>
        </p:blipFill>
        <p:spPr>
          <a:xfrm>
            <a:off x="2514600" y="990600"/>
            <a:ext cx="4648200" cy="1981200"/>
          </a:xfrm>
          <a:prstGeom prst="rect">
            <a:avLst/>
          </a:prstGeom>
        </p:spPr>
      </p:pic>
      <p:pic>
        <p:nvPicPr>
          <p:cNvPr id="7" name="Рисунок 6" descr="1_html_6194891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1" y="2667000"/>
            <a:ext cx="4038204" cy="4191000"/>
          </a:xfrm>
          <a:prstGeom prst="rect">
            <a:avLst/>
          </a:prstGeom>
        </p:spPr>
      </p:pic>
      <p:pic>
        <p:nvPicPr>
          <p:cNvPr id="8" name="Рисунок 7" descr="9qD36oyQGQM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0"/>
            <a:ext cx="2819400" cy="3352800"/>
          </a:xfrm>
          <a:prstGeom prst="rect">
            <a:avLst/>
          </a:prstGeom>
        </p:spPr>
      </p:pic>
      <p:pic>
        <p:nvPicPr>
          <p:cNvPr id="12" name="Рисунок 11" descr="wpid-gzhel-skie-uzory_i_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91000"/>
            <a:ext cx="2521704" cy="3567000"/>
          </a:xfrm>
          <a:prstGeom prst="rect">
            <a:avLst/>
          </a:prstGeom>
        </p:spPr>
      </p:pic>
      <p:pic>
        <p:nvPicPr>
          <p:cNvPr id="13" name="Рисунок 12" descr="Contoh_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/>
          <a:stretch>
            <a:fillRect/>
          </a:stretch>
        </p:blipFill>
        <p:spPr>
          <a:xfrm flipH="1">
            <a:off x="0" y="3276600"/>
            <a:ext cx="2286000" cy="3581400"/>
          </a:xfrm>
          <a:prstGeom prst="rect">
            <a:avLst/>
          </a:prstGeom>
        </p:spPr>
      </p:pic>
      <p:sp>
        <p:nvSpPr>
          <p:cNvPr id="14" name="Овальная выноска 13"/>
          <p:cNvSpPr/>
          <p:nvPr/>
        </p:nvSpPr>
        <p:spPr>
          <a:xfrm>
            <a:off x="2133600" y="1066800"/>
            <a:ext cx="57150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Это основные элементы Гжельской росписи. При их чередовании и сочетании получаются сказочные узоры Гжели.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981200" y="914400"/>
            <a:ext cx="57150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Вот вы и узнали всё о гжельском фарфоре. А сейчас я предлагаю вам самим превратиться в гжельских мастеров. Согласны? Тогда внимательно следуйте моим инструкциям! </a:t>
            </a:r>
            <a:endParaRPr lang="ru-RU" sz="2800" b="1" dirty="0">
              <a:solidFill>
                <a:srgbClr val="102E8C"/>
              </a:solidFill>
            </a:endParaRPr>
          </a:p>
        </p:txBody>
      </p:sp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2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2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2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2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2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2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2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22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22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22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22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22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78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28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28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28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allAtOnce" animBg="1"/>
      <p:bldP spid="14" grpId="1" build="allAtOnce"/>
      <p:bldP spid="14" grpId="2" build="allAtOnce" animBg="1"/>
      <p:bldP spid="11" grpId="0" build="allAtOnce" animBg="1"/>
      <p:bldP spid="11" grpId="1" build="allAtOnce"/>
      <p:bldP spid="11" grpId="2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тарелочка роспись гжель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55" r="50000" b="62426"/>
          <a:stretch>
            <a:fillRect/>
          </a:stretch>
        </p:blipFill>
        <p:spPr bwMode="auto">
          <a:xfrm>
            <a:off x="1524000" y="838200"/>
            <a:ext cx="693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1676400" y="1295400"/>
            <a:ext cx="5715000" cy="35052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Сделайте на тарелке набросок карандашом (образец №1).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pic>
        <p:nvPicPr>
          <p:cNvPr id="4" name="Рисунок 3" descr="тарелочка роспись гжель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94" t="4255" b="62299"/>
          <a:stretch>
            <a:fillRect/>
          </a:stretch>
        </p:blipFill>
        <p:spPr bwMode="auto">
          <a:xfrm>
            <a:off x="1295400" y="10668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арелочка роспись гжель"/>
          <p:cNvPicPr/>
          <p:nvPr/>
        </p:nvPicPr>
        <p:blipFill>
          <a:blip r:embed="rId2" cstate="print">
            <a:clrChange>
              <a:clrFrom>
                <a:srgbClr val="FEFDF8"/>
              </a:clrFrom>
              <a:clrTo>
                <a:srgbClr val="FEFDF8">
                  <a:alpha val="0"/>
                </a:srgbClr>
              </a:clrTo>
            </a:clrChange>
          </a:blip>
          <a:srcRect t="36735" r="50588" b="30612"/>
          <a:stretch>
            <a:fillRect/>
          </a:stretch>
        </p:blipFill>
        <p:spPr bwMode="auto">
          <a:xfrm>
            <a:off x="1676400" y="10668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тарелочка роспись гжель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176" t="65306" r="24706"/>
          <a:stretch>
            <a:fillRect/>
          </a:stretch>
        </p:blipFill>
        <p:spPr bwMode="auto">
          <a:xfrm>
            <a:off x="1828800" y="1143000"/>
            <a:ext cx="662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тарелочка роспись гжель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65" t="36735" b="29562"/>
          <a:stretch>
            <a:fillRect/>
          </a:stretch>
        </p:blipFill>
        <p:spPr bwMode="auto">
          <a:xfrm>
            <a:off x="1676400" y="1066800"/>
            <a:ext cx="6172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1752600" y="1143000"/>
            <a:ext cx="57150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Обмакните в синюю краску один край кисти (чтобы при рисовании получить голубой оттенок) и аккуратно сделайте мазки по линиям вашего наброска (образец №2).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133600" y="1219200"/>
            <a:ext cx="57150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Не забудьте украсить края вашей тарелки! (образец №3).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057400" y="1295400"/>
            <a:ext cx="57150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Нанесите на края тарелки и на сам цветок традиционные бордюрные узоры – штрихи (образец №4).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2209800" y="1143000"/>
            <a:ext cx="5715000" cy="43434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Теперь нашему изделию надо предать оконченный вид! Для этого украсьте вашу тарелку завитушками и капельками</a:t>
            </a:r>
          </a:p>
          <a:p>
            <a:pPr lvl="0" algn="ctr"/>
            <a:r>
              <a:rPr lang="ru-RU" sz="2800" b="1" dirty="0" smtClean="0">
                <a:solidFill>
                  <a:srgbClr val="102E8C"/>
                </a:solidFill>
              </a:rPr>
              <a:t> (образец №5).</a:t>
            </a:r>
            <a:endParaRPr lang="ru-RU" sz="2800" b="1" dirty="0">
              <a:solidFill>
                <a:srgbClr val="102E8C"/>
              </a:solidFill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1676400" y="1295400"/>
            <a:ext cx="6400800" cy="3124200"/>
          </a:xfrm>
          <a:prstGeom prst="wedgeEllipse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Ваши тарелочки готовы! Вы – молодцы! На этом наша экскурсия закончилась! Я желаю вам успехов! До свидания! </a:t>
            </a:r>
          </a:p>
          <a:p>
            <a:pPr algn="ctr"/>
            <a:r>
              <a:rPr lang="ru-RU" sz="2800" b="1" dirty="0" smtClean="0">
                <a:solidFill>
                  <a:srgbClr val="102E8C"/>
                </a:solidFill>
              </a:rPr>
              <a:t>До новых встреч!</a:t>
            </a:r>
            <a:endParaRPr lang="ru-RU" sz="2800" b="1" dirty="0">
              <a:solidFill>
                <a:srgbClr val="102E8C"/>
              </a:solidFill>
            </a:endParaRPr>
          </a:p>
        </p:txBody>
      </p:sp>
      <p:pic>
        <p:nvPicPr>
          <p:cNvPr id="17" name="Рисунок 16" descr="тарелочка роспись гжель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00" t="37429" b="29428"/>
          <a:stretch>
            <a:fillRect/>
          </a:stretch>
        </p:blipFill>
        <p:spPr bwMode="auto">
          <a:xfrm>
            <a:off x="2057400" y="37338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тарелочка роспись гжель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2571"/>
          <a:stretch>
            <a:fillRect/>
          </a:stretch>
        </p:blipFill>
        <p:spPr bwMode="auto">
          <a:xfrm>
            <a:off x="304800" y="457200"/>
            <a:ext cx="548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тарелочка роспись гжель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7429" r="50400" b="29428"/>
          <a:stretch>
            <a:fillRect/>
          </a:stretch>
        </p:blipFill>
        <p:spPr bwMode="auto">
          <a:xfrm>
            <a:off x="5715000" y="7620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тарелочка роспись гжель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00" t="66000" r="24400"/>
          <a:stretch>
            <a:fillRect/>
          </a:stretch>
        </p:blipFill>
        <p:spPr bwMode="auto">
          <a:xfrm>
            <a:off x="5257800" y="36576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ontoh_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/>
          <a:stretch>
            <a:fillRect/>
          </a:stretch>
        </p:blipFill>
        <p:spPr>
          <a:xfrm flipH="1">
            <a:off x="0" y="3276600"/>
            <a:ext cx="2286000" cy="3581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2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2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2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92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92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92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24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24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24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24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24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24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16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16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16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616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16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160"/>
                            </p:stCondLst>
                            <p:childTnLst>
                              <p:par>
                                <p:cTn id="9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832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232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232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432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132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3320"/>
                            </p:stCondLst>
                            <p:childTnLst>
                              <p:par>
                                <p:cTn id="1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7080"/>
                            </p:stCondLst>
                            <p:childTnLst>
                              <p:par>
                                <p:cTn id="1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60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160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1600"/>
                            </p:stCondLst>
                            <p:childTnLst>
                              <p:par>
                                <p:cTn id="1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16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1600"/>
                            </p:stCondLst>
                            <p:childTnLst>
                              <p:par>
                                <p:cTn id="1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36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6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2600"/>
                            </p:stCondLst>
                            <p:childTnLst>
                              <p:par>
                                <p:cTn id="1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6240"/>
                            </p:stCondLst>
                            <p:childTnLst>
                              <p:par>
                                <p:cTn id="1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684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134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3340"/>
                            </p:stCondLst>
                            <p:childTnLst>
                              <p:par>
                                <p:cTn id="1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534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allAtOnce"/>
      <p:bldP spid="6" grpId="2" uiExpand="1" build="allAtOnce" animBg="1"/>
      <p:bldP spid="9" grpId="0" build="allAtOnce" animBg="1"/>
      <p:bldP spid="9" grpId="1" build="allAtOnce"/>
      <p:bldP spid="9" grpId="2" uiExpand="1" build="allAtOnce" animBg="1"/>
      <p:bldP spid="10" grpId="0" build="allAtOnce" animBg="1"/>
      <p:bldP spid="10" grpId="1" build="allAtOnce"/>
      <p:bldP spid="10" grpId="2" uiExpand="1" build="allAtOnce" animBg="1"/>
      <p:bldP spid="12" grpId="0" build="allAtOnce" animBg="1"/>
      <p:bldP spid="12" grpId="1" build="allAtOnce"/>
      <p:bldP spid="12" grpId="2" uiExpand="1" build="allAtOnce" animBg="1"/>
      <p:bldP spid="14" grpId="0" build="allAtOnce" animBg="1"/>
      <p:bldP spid="14" grpId="1" uiExpand="1" build="allAtOnce"/>
      <p:bldP spid="14" grpId="2" uiExpand="1" build="allAtOnce" animBg="1"/>
      <p:bldP spid="20" grpId="0" build="allAtOnce" animBg="1"/>
      <p:bldP spid="20" grpId="1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987</Words>
  <Application>Microsoft Office PowerPoint</Application>
  <PresentationFormat>Экран (4:3)</PresentationFormat>
  <Paragraphs>84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Маршрут экскурсии</vt:lpstr>
      <vt:lpstr>История возникновения</vt:lpstr>
      <vt:lpstr>Слайд 5</vt:lpstr>
      <vt:lpstr>Галерея </vt:lpstr>
      <vt:lpstr>Технология изготовления </vt:lpstr>
      <vt:lpstr>Элементы орнамента</vt:lpstr>
      <vt:lpstr>Мастер-класс</vt:lpstr>
      <vt:lpstr>Ссылки на использованные в презентации картинки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85</cp:revision>
  <dcterms:created xsi:type="dcterms:W3CDTF">2018-04-23T04:08:27Z</dcterms:created>
  <dcterms:modified xsi:type="dcterms:W3CDTF">2018-04-26T22:57:52Z</dcterms:modified>
</cp:coreProperties>
</file>